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926" r:id="rId2"/>
    <p:sldId id="703" r:id="rId3"/>
    <p:sldId id="699" r:id="rId4"/>
    <p:sldId id="832" r:id="rId5"/>
    <p:sldId id="840" r:id="rId6"/>
    <p:sldId id="973" r:id="rId7"/>
    <p:sldId id="983" r:id="rId8"/>
    <p:sldId id="984" r:id="rId9"/>
    <p:sldId id="985" r:id="rId10"/>
    <p:sldId id="986" r:id="rId11"/>
    <p:sldId id="987" r:id="rId12"/>
    <p:sldId id="988" r:id="rId13"/>
    <p:sldId id="989" r:id="rId14"/>
    <p:sldId id="990" r:id="rId15"/>
    <p:sldId id="991" r:id="rId16"/>
    <p:sldId id="992" r:id="rId17"/>
    <p:sldId id="999" r:id="rId18"/>
    <p:sldId id="993" r:id="rId19"/>
    <p:sldId id="966" r:id="rId20"/>
    <p:sldId id="998" r:id="rId21"/>
    <p:sldId id="877" r:id="rId22"/>
    <p:sldId id="923" r:id="rId23"/>
  </p:sldIdLst>
  <p:sldSz cx="12192000" cy="6858000"/>
  <p:notesSz cx="7019925" cy="93059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1A1B"/>
    <a:srgbClr val="333333"/>
    <a:srgbClr val="B31B1B"/>
    <a:srgbClr val="FF5050"/>
    <a:srgbClr val="B3B3B3"/>
    <a:srgbClr val="FFFFFF"/>
    <a:srgbClr val="0BEBDE"/>
    <a:srgbClr val="FF75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1180" autoAdjust="0"/>
  </p:normalViewPr>
  <p:slideViewPr>
    <p:cSldViewPr snapToGrid="0">
      <p:cViewPr varScale="1">
        <p:scale>
          <a:sx n="65" d="100"/>
          <a:sy n="65" d="100"/>
        </p:scale>
        <p:origin x="100" y="56"/>
      </p:cViewPr>
      <p:guideLst/>
    </p:cSldViewPr>
  </p:slideViewPr>
  <p:outlineViewPr>
    <p:cViewPr>
      <p:scale>
        <a:sx n="33" d="100"/>
        <a:sy n="33" d="100"/>
      </p:scale>
      <p:origin x="0" y="-1458"/>
    </p:cViewPr>
  </p:outlineViewPr>
  <p:notesTextViewPr>
    <p:cViewPr>
      <p:scale>
        <a:sx n="1" d="1"/>
        <a:sy n="1" d="1"/>
      </p:scale>
      <p:origin x="0" y="0"/>
    </p:cViewPr>
  </p:notesTextViewPr>
  <p:sorterViewPr>
    <p:cViewPr varScale="1">
      <p:scale>
        <a:sx n="100" d="100"/>
        <a:sy n="100" d="100"/>
      </p:scale>
      <p:origin x="0" y="-4599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968" cy="466912"/>
          </a:xfrm>
          <a:prstGeom prst="rect">
            <a:avLst/>
          </a:prstGeom>
        </p:spPr>
        <p:txBody>
          <a:bodyPr vert="horz" lIns="93287" tIns="46644" rIns="93287" bIns="46644" rtlCol="0"/>
          <a:lstStyle>
            <a:lvl1pPr algn="l">
              <a:defRPr sz="1200"/>
            </a:lvl1pPr>
          </a:lstStyle>
          <a:p>
            <a:endParaRPr lang="en-US"/>
          </a:p>
        </p:txBody>
      </p:sp>
      <p:sp>
        <p:nvSpPr>
          <p:cNvPr id="3" name="Date Placeholder 2"/>
          <p:cNvSpPr>
            <a:spLocks noGrp="1"/>
          </p:cNvSpPr>
          <p:nvPr>
            <p:ph type="dt" idx="1"/>
          </p:nvPr>
        </p:nvSpPr>
        <p:spPr>
          <a:xfrm>
            <a:off x="3976333" y="0"/>
            <a:ext cx="3041968" cy="466912"/>
          </a:xfrm>
          <a:prstGeom prst="rect">
            <a:avLst/>
          </a:prstGeom>
        </p:spPr>
        <p:txBody>
          <a:bodyPr vert="horz" lIns="93287" tIns="46644" rIns="93287" bIns="46644" rtlCol="0"/>
          <a:lstStyle>
            <a:lvl1pPr algn="r">
              <a:defRPr sz="1200"/>
            </a:lvl1pPr>
          </a:lstStyle>
          <a:p>
            <a:fld id="{49A8C565-F3BF-4A84-AE07-9A89EABD0C05}" type="datetimeFigureOut">
              <a:rPr lang="en-US" smtClean="0"/>
              <a:t>2020-11-09</a:t>
            </a:fld>
            <a:endParaRPr lang="en-US"/>
          </a:p>
        </p:txBody>
      </p:sp>
      <p:sp>
        <p:nvSpPr>
          <p:cNvPr id="4" name="Slide Image Placeholder 3"/>
          <p:cNvSpPr>
            <a:spLocks noGrp="1" noRot="1" noChangeAspect="1"/>
          </p:cNvSpPr>
          <p:nvPr>
            <p:ph type="sldImg" idx="2"/>
          </p:nvPr>
        </p:nvSpPr>
        <p:spPr>
          <a:xfrm>
            <a:off x="719138" y="1163638"/>
            <a:ext cx="5581650" cy="3140075"/>
          </a:xfrm>
          <a:prstGeom prst="rect">
            <a:avLst/>
          </a:prstGeom>
          <a:noFill/>
          <a:ln w="12700">
            <a:solidFill>
              <a:prstClr val="black"/>
            </a:solidFill>
          </a:ln>
        </p:spPr>
        <p:txBody>
          <a:bodyPr vert="horz" lIns="93287" tIns="46644" rIns="93287" bIns="46644" rtlCol="0" anchor="ctr"/>
          <a:lstStyle/>
          <a:p>
            <a:endParaRPr lang="en-US"/>
          </a:p>
        </p:txBody>
      </p:sp>
      <p:sp>
        <p:nvSpPr>
          <p:cNvPr id="5" name="Notes Placeholder 4"/>
          <p:cNvSpPr>
            <a:spLocks noGrp="1"/>
          </p:cNvSpPr>
          <p:nvPr>
            <p:ph type="body" sz="quarter" idx="3"/>
          </p:nvPr>
        </p:nvSpPr>
        <p:spPr>
          <a:xfrm>
            <a:off x="701993" y="4478476"/>
            <a:ext cx="5615940" cy="3664208"/>
          </a:xfrm>
          <a:prstGeom prst="rect">
            <a:avLst/>
          </a:prstGeom>
        </p:spPr>
        <p:txBody>
          <a:bodyPr vert="horz" lIns="93287" tIns="46644" rIns="93287" bIns="4664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9014"/>
            <a:ext cx="3041968" cy="466911"/>
          </a:xfrm>
          <a:prstGeom prst="rect">
            <a:avLst/>
          </a:prstGeom>
        </p:spPr>
        <p:txBody>
          <a:bodyPr vert="horz" lIns="93287" tIns="46644" rIns="93287" bIns="46644" rtlCol="0" anchor="b"/>
          <a:lstStyle>
            <a:lvl1pPr algn="l">
              <a:defRPr sz="1200"/>
            </a:lvl1pPr>
          </a:lstStyle>
          <a:p>
            <a:endParaRPr lang="en-US"/>
          </a:p>
        </p:txBody>
      </p:sp>
      <p:sp>
        <p:nvSpPr>
          <p:cNvPr id="7" name="Slide Number Placeholder 6"/>
          <p:cNvSpPr>
            <a:spLocks noGrp="1"/>
          </p:cNvSpPr>
          <p:nvPr>
            <p:ph type="sldNum" sz="quarter" idx="5"/>
          </p:nvPr>
        </p:nvSpPr>
        <p:spPr>
          <a:xfrm>
            <a:off x="3976333" y="8839014"/>
            <a:ext cx="3041968" cy="466911"/>
          </a:xfrm>
          <a:prstGeom prst="rect">
            <a:avLst/>
          </a:prstGeom>
        </p:spPr>
        <p:txBody>
          <a:bodyPr vert="horz" lIns="93287" tIns="46644" rIns="93287" bIns="46644" rtlCol="0" anchor="b"/>
          <a:lstStyle>
            <a:lvl1pPr algn="r">
              <a:defRPr sz="1200"/>
            </a:lvl1pPr>
          </a:lstStyle>
          <a:p>
            <a:fld id="{59C334D6-74E3-493C-842C-2A0D832D0681}" type="slidenum">
              <a:rPr lang="en-US" smtClean="0"/>
              <a:t>‹#›</a:t>
            </a:fld>
            <a:endParaRPr lang="en-US"/>
          </a:p>
        </p:txBody>
      </p:sp>
    </p:spTree>
    <p:extLst>
      <p:ext uri="{BB962C8B-B14F-4D97-AF65-F5344CB8AC3E}">
        <p14:creationId xmlns:p14="http://schemas.microsoft.com/office/powerpoint/2010/main" val="1674049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a:t>
            </a:r>
            <a:r>
              <a:rPr lang="en-US" baseline="0" dirty="0"/>
              <a:t> going to </a:t>
            </a:r>
          </a:p>
          <a:p>
            <a:pPr marL="174913" indent="-174913">
              <a:buFontTx/>
              <a:buChar char="-"/>
            </a:pPr>
            <a:r>
              <a:rPr lang="en-US" baseline="0" dirty="0"/>
              <a:t>Very briefly describe the background we are coming from</a:t>
            </a:r>
          </a:p>
          <a:p>
            <a:pPr marL="174913" indent="-174913">
              <a:buFontTx/>
              <a:buChar char="-"/>
            </a:pPr>
            <a:r>
              <a:rPr lang="en-US" baseline="0" dirty="0"/>
              <a:t> Make note of the various elements of progress (and the broader picture) of open science</a:t>
            </a:r>
          </a:p>
          <a:p>
            <a:pPr marL="174913" indent="-174913">
              <a:buFontTx/>
              <a:buChar char="-"/>
            </a:pPr>
            <a:r>
              <a:rPr lang="en-US" baseline="0" dirty="0"/>
              <a:t>Describe some of the ongoing challenges</a:t>
            </a:r>
          </a:p>
          <a:p>
            <a:pPr marL="174913" indent="-174913">
              <a:buFontTx/>
              <a:buChar char="-"/>
            </a:pPr>
            <a:r>
              <a:rPr lang="en-US" baseline="0" dirty="0" smtClean="0"/>
              <a:t>Provide some guidance based on the lessons learned </a:t>
            </a:r>
            <a:r>
              <a:rPr lang="en-US" baseline="0" smtClean="0"/>
              <a:t>in the past year</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1</a:t>
            </a:fld>
            <a:endParaRPr lang="en-US"/>
          </a:p>
        </p:txBody>
      </p:sp>
    </p:spTree>
    <p:extLst>
      <p:ext uri="{BB962C8B-B14F-4D97-AF65-F5344CB8AC3E}">
        <p14:creationId xmlns:p14="http://schemas.microsoft.com/office/powerpoint/2010/main" val="1785029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19138" y="1163638"/>
            <a:ext cx="5581650" cy="314007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2</a:t>
            </a:fld>
            <a:endParaRPr lang="de-DE"/>
          </a:p>
        </p:txBody>
      </p:sp>
    </p:spTree>
    <p:extLst>
      <p:ext uri="{BB962C8B-B14F-4D97-AF65-F5344CB8AC3E}">
        <p14:creationId xmlns:p14="http://schemas.microsoft.com/office/powerpoint/2010/main" val="745054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19138" y="1163638"/>
            <a:ext cx="5581650" cy="314007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3</a:t>
            </a:fld>
            <a:endParaRPr lang="de-DE"/>
          </a:p>
        </p:txBody>
      </p:sp>
    </p:spTree>
    <p:extLst>
      <p:ext uri="{BB962C8B-B14F-4D97-AF65-F5344CB8AC3E}">
        <p14:creationId xmlns:p14="http://schemas.microsoft.com/office/powerpoint/2010/main" val="2473877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6</a:t>
            </a:fld>
            <a:endParaRPr lang="en-US"/>
          </a:p>
        </p:txBody>
      </p:sp>
    </p:spTree>
    <p:extLst>
      <p:ext uri="{BB962C8B-B14F-4D97-AF65-F5344CB8AC3E}">
        <p14:creationId xmlns:p14="http://schemas.microsoft.com/office/powerpoint/2010/main" val="16209860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2020-11-09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726167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2020-11-09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1982307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2020-11-09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29379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2020-11-09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143950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2020-11-09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82845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Standard">
    <p:spTree>
      <p:nvGrpSpPr>
        <p:cNvPr id="1" name=""/>
        <p:cNvGrpSpPr/>
        <p:nvPr/>
      </p:nvGrpSpPr>
      <p:grpSpPr>
        <a:xfrm>
          <a:off x="0" y="0"/>
          <a:ext cx="0" cy="0"/>
          <a:chOff x="0" y="0"/>
          <a:chExt cx="0" cy="0"/>
        </a:xfrm>
      </p:grpSpPr>
      <p:pic>
        <p:nvPicPr>
          <p:cNvPr id="4" name="Picture 3"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2768016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5411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2020-11-09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3169039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entered_Title">
    <p:spTree>
      <p:nvGrpSpPr>
        <p:cNvPr id="1" name=""/>
        <p:cNvGrpSpPr/>
        <p:nvPr/>
      </p:nvGrpSpPr>
      <p:grpSpPr>
        <a:xfrm>
          <a:off x="0" y="0"/>
          <a:ext cx="0" cy="0"/>
          <a:chOff x="0" y="0"/>
          <a:chExt cx="0" cy="0"/>
        </a:xfrm>
      </p:grpSpPr>
      <p:sp>
        <p:nvSpPr>
          <p:cNvPr id="2" name="Title 1"/>
          <p:cNvSpPr>
            <a:spLocks noGrp="1"/>
          </p:cNvSpPr>
          <p:nvPr>
            <p:ph type="title"/>
          </p:nvPr>
        </p:nvSpPr>
        <p:spPr>
          <a:xfrm>
            <a:off x="1203960" y="2464858"/>
            <a:ext cx="9784080" cy="1325563"/>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2020-11-09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95609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b_Title and Content Narrow">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a:xfrm>
            <a:off x="2152226" y="1847850"/>
            <a:ext cx="7887547" cy="4351338"/>
          </a:xfrm>
        </p:spPr>
        <p:txBody>
          <a:bodyPr/>
          <a:lstStyle>
            <a:lvl1pPr>
              <a:defRPr sz="3600"/>
            </a:lvl1pPr>
            <a:lvl2pPr>
              <a:defRPr sz="3200"/>
            </a:lvl2pPr>
            <a:lvl3pPr>
              <a:defRPr sz="2800"/>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2020-11-09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7553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98DA53-2AE6-479B-901D-5117A0B269E4}" type="datetimeFigureOut">
              <a:rPr lang="en-US" smtClean="0"/>
              <a:t>2020-11-09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661012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51708" y="365125"/>
            <a:ext cx="9802091" cy="1325563"/>
          </a:xfrm>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98DA53-2AE6-479B-901D-5117A0B269E4}" type="datetimeFigureOut">
              <a:rPr lang="en-US" smtClean="0"/>
              <a:t>2020-11-09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
        <p:nvSpPr>
          <p:cNvPr id="8" name="Rectangle 7"/>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9" name="Picture 8"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58749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98DA53-2AE6-479B-901D-5117A0B269E4}" type="datetimeFigureOut">
              <a:rPr lang="en-US" smtClean="0"/>
              <a:t>2020-11-09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8C151D-353C-46B9-AA66-2AB42B8086D8}" type="slidenum">
              <a:rPr lang="en-US" smtClean="0"/>
              <a:t>‹#›</a:t>
            </a:fld>
            <a:endParaRPr lang="en-US"/>
          </a:p>
        </p:txBody>
      </p:sp>
      <p:sp>
        <p:nvSpPr>
          <p:cNvPr id="10" name="Rectangle 9"/>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11" name="Picture 10"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643776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98DA53-2AE6-479B-901D-5117A0B269E4}" type="datetimeFigureOut">
              <a:rPr lang="en-US" smtClean="0"/>
              <a:t>2020-11-09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460607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98DA53-2AE6-479B-901D-5117A0B269E4}" type="datetimeFigureOut">
              <a:rPr lang="en-US" smtClean="0"/>
              <a:t>2020-11-09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6227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98DA53-2AE6-479B-901D-5117A0B269E4}" type="datetimeFigureOut">
              <a:rPr lang="en-US" smtClean="0"/>
              <a:t>2020-11-09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C151D-353C-46B9-AA66-2AB42B8086D8}" type="slidenum">
              <a:rPr lang="en-US" smtClean="0"/>
              <a:t>‹#›</a:t>
            </a:fld>
            <a:endParaRPr lang="en-US"/>
          </a:p>
        </p:txBody>
      </p:sp>
    </p:spTree>
    <p:extLst>
      <p:ext uri="{BB962C8B-B14F-4D97-AF65-F5344CB8AC3E}">
        <p14:creationId xmlns:p14="http://schemas.microsoft.com/office/powerpoint/2010/main" val="1239987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4.png"/><Relationship Id="rId2" Type="http://schemas.microsoft.com/office/2007/relationships/media" Target="../media/media10.m4a"/><Relationship Id="rId1" Type="http://schemas.openxmlformats.org/officeDocument/2006/relationships/tags" Target="../tags/tag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4.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audio" Target="../media/media13.m4a"/><Relationship Id="rId2" Type="http://schemas.microsoft.com/office/2007/relationships/media" Target="../media/media13.m4a"/><Relationship Id="rId1" Type="http://schemas.openxmlformats.org/officeDocument/2006/relationships/tags" Target="../tags/tag4.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5.xml"/><Relationship Id="rId6" Type="http://schemas.openxmlformats.org/officeDocument/2006/relationships/hyperlink" Target="https://aeadataeditor.github.io/aea-de-guidance/protocol-3rd-party-replication.html" TargetMode="External"/><Relationship Id="rId5" Type="http://schemas.openxmlformats.org/officeDocument/2006/relationships/image" Target="../media/image13.png"/><Relationship Id="rId4"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5.jp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audio" Target="../media/media16.m4a"/><Relationship Id="rId7" Type="http://schemas.openxmlformats.org/officeDocument/2006/relationships/image" Target="../media/image15.png"/><Relationship Id="rId2" Type="http://schemas.microsoft.com/office/2007/relationships/media" Target="../media/media16.m4a"/><Relationship Id="rId1" Type="http://schemas.openxmlformats.org/officeDocument/2006/relationships/tags" Target="../tags/tag6.xml"/><Relationship Id="rId6" Type="http://schemas.openxmlformats.org/officeDocument/2006/relationships/hyperlink" Target="https://social-science-data-editors.github.io/guidance/" TargetMode="External"/><Relationship Id="rId5" Type="http://schemas.openxmlformats.org/officeDocument/2006/relationships/image" Target="../media/image14.png"/><Relationship Id="rId4" Type="http://schemas.openxmlformats.org/officeDocument/2006/relationships/slideLayout" Target="../slideLayouts/slideLayout6.xml"/><Relationship Id="rId9" Type="http://schemas.openxmlformats.org/officeDocument/2006/relationships/image" Target="../media/image4.png"/></Relationships>
</file>

<file path=ppt/slides/_rels/slide22.xml.rels><?xml version="1.0" encoding="UTF-8" standalone="yes"?>
<Relationships xmlns="http://schemas.openxmlformats.org/package/2006/relationships"><Relationship Id="rId8" Type="http://schemas.openxmlformats.org/officeDocument/2006/relationships/hyperlink" Target="https://www.casd.eu/en/le-centre-dacces-securise-aux-donnees-casd/certification-de-resultats-cascad-casd/" TargetMode="External"/><Relationship Id="rId3" Type="http://schemas.openxmlformats.org/officeDocument/2006/relationships/hyperlink" Target="https://aeadataeditor.github.io/aea-de-guidance/" TargetMode="External"/><Relationship Id="rId7" Type="http://schemas.openxmlformats.org/officeDocument/2006/relationships/hyperlink" Target="https://doi.org/10.5164/IAB.BHP7516.de.en.v1" TargetMode="External"/><Relationship Id="rId2" Type="http://schemas.openxmlformats.org/officeDocument/2006/relationships/hyperlink" Target="https://social-science-data-editors.github.io/guidance/" TargetMode="External"/><Relationship Id="rId1" Type="http://schemas.openxmlformats.org/officeDocument/2006/relationships/slideLayout" Target="../slideLayouts/slideLayout2.xml"/><Relationship Id="rId6" Type="http://schemas.openxmlformats.org/officeDocument/2006/relationships/hyperlink" Target="https://aeadataeditor.github.io/aea-de-guidance/addtl-data-citation-guidance.html" TargetMode="External"/><Relationship Id="rId5" Type="http://schemas.openxmlformats.org/officeDocument/2006/relationships/hyperlink" Target="https://social-science-data-editors.github.io/guidance/Licensing_guidance.html" TargetMode="External"/><Relationship Id="rId10" Type="http://schemas.openxmlformats.org/officeDocument/2006/relationships/image" Target="../media/image17.png"/><Relationship Id="rId4" Type="http://schemas.openxmlformats.org/officeDocument/2006/relationships/hyperlink" Target="https://aeadataeditor.github.io/aea-de-guidance/template-README.html" TargetMode="External"/><Relationship Id="rId9"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notesSlide" Target="../notesSlides/notesSlide4.xml"/><Relationship Id="rId4"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2.xml"/><Relationship Id="rId5" Type="http://schemas.openxmlformats.org/officeDocument/2006/relationships/image" Target="../media/image4.png"/><Relationship Id="rId4"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4.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3250350"/>
          </a:xfrm>
        </p:spPr>
        <p:txBody>
          <a:bodyPr>
            <a:normAutofit/>
          </a:bodyPr>
          <a:lstStyle/>
          <a:p>
            <a:r>
              <a:rPr lang="en-US" dirty="0"/>
              <a:t>Assessing Reproducibility when the Data is Confidential</a:t>
            </a:r>
          </a:p>
        </p:txBody>
      </p:sp>
      <p:sp>
        <p:nvSpPr>
          <p:cNvPr id="3" name="Subtitle 2"/>
          <p:cNvSpPr>
            <a:spLocks noGrp="1"/>
          </p:cNvSpPr>
          <p:nvPr>
            <p:ph type="subTitle" idx="1"/>
          </p:nvPr>
        </p:nvSpPr>
        <p:spPr>
          <a:xfrm>
            <a:off x="1524000" y="4531658"/>
            <a:ext cx="9144000" cy="2141857"/>
          </a:xfrm>
        </p:spPr>
        <p:txBody>
          <a:bodyPr>
            <a:normAutofit lnSpcReduction="10000"/>
          </a:bodyPr>
          <a:lstStyle/>
          <a:p>
            <a:r>
              <a:rPr lang="en-US" dirty="0"/>
              <a:t>Lars </a:t>
            </a:r>
            <a:r>
              <a:rPr lang="en-US" dirty="0" smtClean="0"/>
              <a:t>Vilhuber, Harry Son, Michael </a:t>
            </a:r>
            <a:r>
              <a:rPr lang="en-US" dirty="0" err="1" smtClean="0"/>
              <a:t>Darisse</a:t>
            </a:r>
            <a:endParaRPr lang="en-US" dirty="0"/>
          </a:p>
          <a:p>
            <a:r>
              <a:rPr lang="en-US" dirty="0"/>
              <a:t>Cornell University</a:t>
            </a:r>
          </a:p>
          <a:p>
            <a:endParaRPr lang="en-US" dirty="0"/>
          </a:p>
          <a:p>
            <a:r>
              <a:rPr lang="en-US" sz="1600" dirty="0"/>
              <a:t>The opinions expressed in this talk are solely the authors, and do not represent the views of the U.S. Census Bureau, the American Economic Association, or any of the funding agencies. </a:t>
            </a:r>
          </a:p>
          <a:p>
            <a:r>
              <a:rPr lang="en-US" sz="1600" dirty="0"/>
              <a:t>© Lars Vilhuber                  .</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2333" y="6371695"/>
            <a:ext cx="762000" cy="142875"/>
          </a:xfrm>
          <a:prstGeom prst="rect">
            <a:avLst/>
          </a:prstGeom>
        </p:spPr>
      </p:pic>
      <p:sp>
        <p:nvSpPr>
          <p:cNvPr id="7" name="Rectangle 6"/>
          <p:cNvSpPr/>
          <p:nvPr/>
        </p:nvSpPr>
        <p:spPr>
          <a:xfrm>
            <a:off x="8467" y="219221"/>
            <a:ext cx="1796270" cy="1716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19221"/>
            <a:ext cx="4039164" cy="1209844"/>
          </a:xfrm>
          <a:prstGeom prst="rect">
            <a:avLst/>
          </a:prstGeom>
        </p:spPr>
      </p:pic>
      <p:pic>
        <p:nvPicPr>
          <p:cNvPr id="11" name="Audio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402717133"/>
      </p:ext>
    </p:extLst>
  </p:cSld>
  <p:clrMapOvr>
    <a:masterClrMapping/>
  </p:clrMapOvr>
  <mc:AlternateContent xmlns:mc="http://schemas.openxmlformats.org/markup-compatibility/2006" xmlns:p14="http://schemas.microsoft.com/office/powerpoint/2010/main">
    <mc:Choice Requires="p14">
      <p:transition spd="slow" p14:dur="2000" advTm="22922"/>
    </mc:Choice>
    <mc:Fallback xmlns="">
      <p:transition spd="slow" advTm="229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the reproducibility check?</a:t>
            </a:r>
            <a:endParaRPr lang="en-US" dirty="0"/>
          </a:p>
        </p:txBody>
      </p:sp>
      <p:pic>
        <p:nvPicPr>
          <p:cNvPr id="7" name="Content Placeholder 6"/>
          <p:cNvPicPr>
            <a:picLocks noGrp="1" noChangeAspect="1"/>
          </p:cNvPicPr>
          <p:nvPr>
            <p:ph sz="half" idx="1"/>
          </p:nvPr>
        </p:nvPicPr>
        <p:blipFill>
          <a:blip r:embed="rId5"/>
          <a:stretch>
            <a:fillRect/>
          </a:stretch>
        </p:blipFill>
        <p:spPr>
          <a:xfrm>
            <a:off x="838200" y="3230668"/>
            <a:ext cx="5181600" cy="1541252"/>
          </a:xfrm>
          <a:prstGeom prst="rect">
            <a:avLst/>
          </a:prstGeom>
        </p:spPr>
      </p:pic>
      <p:pic>
        <p:nvPicPr>
          <p:cNvPr id="8" name="Content Placeholder 7"/>
          <p:cNvPicPr>
            <a:picLocks noGrp="1" noChangeAspect="1"/>
          </p:cNvPicPr>
          <p:nvPr>
            <p:ph sz="half" idx="2"/>
          </p:nvPr>
        </p:nvPicPr>
        <p:blipFill>
          <a:blip r:embed="rId6"/>
          <a:stretch>
            <a:fillRect/>
          </a:stretch>
        </p:blipFill>
        <p:spPr>
          <a:xfrm>
            <a:off x="6172200" y="2731093"/>
            <a:ext cx="5181600" cy="2500646"/>
          </a:xfrm>
          <a:prstGeom prst="rect">
            <a:avLst/>
          </a:prstGeom>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1891126061"/>
      </p:ext>
    </p:extLst>
  </p:cSld>
  <p:clrMapOvr>
    <a:masterClrMapping/>
  </p:clrMapOvr>
  <mc:AlternateContent xmlns:mc="http://schemas.openxmlformats.org/markup-compatibility/2006" xmlns:p14="http://schemas.microsoft.com/office/powerpoint/2010/main">
    <mc:Choice Requires="p14">
      <p:transition spd="slow" p14:dur="2000" advTm="12311"/>
    </mc:Choice>
    <mc:Fallback xmlns="">
      <p:transition spd="slow" advTm="12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the reproducibility check?</a:t>
            </a:r>
            <a:endParaRPr lang="en-US" dirty="0"/>
          </a:p>
        </p:txBody>
      </p:sp>
      <p:pic>
        <p:nvPicPr>
          <p:cNvPr id="7" name="Content Placeholder 6"/>
          <p:cNvPicPr>
            <a:picLocks noGrp="1" noChangeAspect="1"/>
          </p:cNvPicPr>
          <p:nvPr>
            <p:ph sz="half" idx="1"/>
          </p:nvPr>
        </p:nvPicPr>
        <p:blipFill>
          <a:blip r:embed="rId4"/>
          <a:stretch>
            <a:fillRect/>
          </a:stretch>
        </p:blipFill>
        <p:spPr>
          <a:xfrm>
            <a:off x="838200" y="3230668"/>
            <a:ext cx="5181600" cy="1541252"/>
          </a:xfrm>
          <a:prstGeom prst="rect">
            <a:avLst/>
          </a:prstGeom>
        </p:spPr>
      </p:pic>
      <p:sp>
        <p:nvSpPr>
          <p:cNvPr id="2" name="Content Placeholder 1"/>
          <p:cNvSpPr>
            <a:spLocks noGrp="1"/>
          </p:cNvSpPr>
          <p:nvPr>
            <p:ph sz="half" idx="2"/>
          </p:nvPr>
        </p:nvSpPr>
        <p:spPr/>
        <p:txBody>
          <a:bodyPr>
            <a:normAutofit fontScale="92500" lnSpcReduction="10000"/>
          </a:bodyPr>
          <a:lstStyle/>
          <a:p>
            <a:r>
              <a:rPr lang="en-US" dirty="0" smtClean="0"/>
              <a:t>Data checks</a:t>
            </a:r>
          </a:p>
          <a:p>
            <a:r>
              <a:rPr lang="en-US" dirty="0" smtClean="0"/>
              <a:t>Code description</a:t>
            </a:r>
          </a:p>
          <a:p>
            <a:r>
              <a:rPr lang="en-US" dirty="0" smtClean="0"/>
              <a:t>Requirements</a:t>
            </a:r>
          </a:p>
          <a:p>
            <a:pPr lvl="1"/>
            <a:r>
              <a:rPr lang="en-US" dirty="0" smtClean="0"/>
              <a:t>As stated by author</a:t>
            </a:r>
          </a:p>
          <a:p>
            <a:pPr lvl="1"/>
            <a:r>
              <a:rPr lang="en-US" dirty="0" smtClean="0"/>
              <a:t>As encountered by replicator</a:t>
            </a:r>
          </a:p>
          <a:p>
            <a:r>
              <a:rPr lang="en-US" dirty="0" smtClean="0"/>
              <a:t>Verbose description of steps to replicate</a:t>
            </a:r>
          </a:p>
          <a:p>
            <a:r>
              <a:rPr lang="en-US" dirty="0" smtClean="0"/>
              <a:t>Findings</a:t>
            </a:r>
          </a:p>
          <a:p>
            <a:pPr lvl="1"/>
            <a:r>
              <a:rPr lang="en-US" dirty="0" smtClean="0"/>
              <a:t>Compare tables</a:t>
            </a:r>
          </a:p>
          <a:p>
            <a:pPr lvl="1"/>
            <a:r>
              <a:rPr lang="en-US" dirty="0" smtClean="0"/>
              <a:t>Compare figures</a:t>
            </a:r>
          </a:p>
          <a:p>
            <a:pPr lvl="1"/>
            <a:r>
              <a:rPr lang="en-US" dirty="0" smtClean="0"/>
              <a:t>Compare in-text numbers</a:t>
            </a:r>
            <a:endParaRPr lang="en-US"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730787527"/>
      </p:ext>
    </p:extLst>
  </p:cSld>
  <p:clrMapOvr>
    <a:masterClrMapping/>
  </p:clrMapOvr>
  <mc:AlternateContent xmlns:mc="http://schemas.openxmlformats.org/markup-compatibility/2006" xmlns:p14="http://schemas.microsoft.com/office/powerpoint/2010/main">
    <mc:Choice Requires="p14">
      <p:transition spd="slow" p14:dur="2000" advTm="20956"/>
    </mc:Choice>
    <mc:Fallback xmlns="">
      <p:transition spd="slow" advTm="209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the reproducibility check?</a:t>
            </a:r>
            <a:endParaRPr lang="en-US" dirty="0"/>
          </a:p>
        </p:txBody>
      </p:sp>
      <p:sp>
        <p:nvSpPr>
          <p:cNvPr id="2" name="Content Placeholder 1"/>
          <p:cNvSpPr>
            <a:spLocks noGrp="1"/>
          </p:cNvSpPr>
          <p:nvPr>
            <p:ph sz="half" idx="2"/>
          </p:nvPr>
        </p:nvSpPr>
        <p:spPr/>
        <p:txBody>
          <a:bodyPr>
            <a:normAutofit fontScale="92500" lnSpcReduction="10000"/>
          </a:bodyPr>
          <a:lstStyle/>
          <a:p>
            <a:pPr marL="0" indent="0">
              <a:buNone/>
            </a:pPr>
            <a:r>
              <a:rPr lang="en-US" dirty="0" smtClean="0"/>
              <a:t>INSTRUCTIONS</a:t>
            </a:r>
            <a:r>
              <a:rPr lang="en-US" dirty="0"/>
              <a:t>: When data are present, run checks</a:t>
            </a:r>
            <a:r>
              <a:rPr lang="en-US" dirty="0" smtClean="0"/>
              <a:t>:</a:t>
            </a:r>
            <a:endParaRPr lang="en-US" dirty="0"/>
          </a:p>
          <a:p>
            <a:r>
              <a:rPr lang="en-US" sz="3200" b="1" dirty="0"/>
              <a:t>C</a:t>
            </a:r>
            <a:r>
              <a:rPr lang="en-US" sz="3200" b="1" dirty="0" smtClean="0"/>
              <a:t>an </a:t>
            </a:r>
            <a:r>
              <a:rPr lang="en-US" sz="3200" b="1" dirty="0"/>
              <a:t>data be read </a:t>
            </a:r>
            <a:r>
              <a:rPr lang="en-US" dirty="0"/>
              <a:t>(using software indicated by author)?</a:t>
            </a:r>
          </a:p>
          <a:p>
            <a:r>
              <a:rPr lang="en-US" dirty="0" smtClean="0"/>
              <a:t>Is </a:t>
            </a:r>
            <a:r>
              <a:rPr lang="en-US" dirty="0"/>
              <a:t>data in </a:t>
            </a:r>
            <a:r>
              <a:rPr lang="en-US" sz="3200" b="1" dirty="0"/>
              <a:t>archive-ready formats </a:t>
            </a:r>
            <a:r>
              <a:rPr lang="en-US" dirty="0"/>
              <a:t>(CSV, TXT) or in custom formats (DTA, SAS7BDAT, </a:t>
            </a:r>
            <a:r>
              <a:rPr lang="en-US" dirty="0" err="1"/>
              <a:t>Rdata</a:t>
            </a:r>
            <a:r>
              <a:rPr lang="en-US" dirty="0"/>
              <a:t>)? </a:t>
            </a:r>
            <a:endParaRPr lang="en-US" dirty="0" smtClean="0"/>
          </a:p>
          <a:p>
            <a:r>
              <a:rPr lang="en-US" dirty="0" smtClean="0"/>
              <a:t>Does </a:t>
            </a:r>
            <a:r>
              <a:rPr lang="en-US" dirty="0"/>
              <a:t>the </a:t>
            </a:r>
            <a:r>
              <a:rPr lang="en-US" dirty="0" smtClean="0"/>
              <a:t>dataset </a:t>
            </a:r>
            <a:r>
              <a:rPr lang="en-US" sz="3400" b="1" dirty="0"/>
              <a:t>have variable </a:t>
            </a:r>
            <a:r>
              <a:rPr lang="en-US" sz="3400" b="1" dirty="0" smtClean="0"/>
              <a:t>labels?</a:t>
            </a:r>
            <a:endParaRPr lang="en-US" dirty="0"/>
          </a:p>
          <a:p>
            <a:r>
              <a:rPr lang="en-US" dirty="0" smtClean="0"/>
              <a:t>Run </a:t>
            </a:r>
            <a:r>
              <a:rPr lang="en-US" b="1" dirty="0"/>
              <a:t>check for </a:t>
            </a:r>
            <a:r>
              <a:rPr lang="en-US" b="1" dirty="0" smtClean="0"/>
              <a:t>PII</a:t>
            </a:r>
            <a:r>
              <a:rPr lang="en-US" dirty="0" smtClean="0"/>
              <a:t>. </a:t>
            </a:r>
            <a:r>
              <a:rPr lang="en-US" dirty="0"/>
              <a:t>Apply judgement.</a:t>
            </a:r>
          </a:p>
          <a:p>
            <a:endParaRPr lang="en-US" dirty="0"/>
          </a:p>
          <a:p>
            <a:endParaRPr lang="en-US" dirty="0"/>
          </a:p>
        </p:txBody>
      </p:sp>
      <p:sp>
        <p:nvSpPr>
          <p:cNvPr id="3" name="Content Placeholder 2"/>
          <p:cNvSpPr>
            <a:spLocks noGrp="1"/>
          </p:cNvSpPr>
          <p:nvPr>
            <p:ph sz="half" idx="1"/>
          </p:nvPr>
        </p:nvSpPr>
        <p:spPr/>
        <p:txBody>
          <a:bodyPr>
            <a:normAutofit fontScale="92500" lnSpcReduction="10000"/>
          </a:bodyPr>
          <a:lstStyle/>
          <a:p>
            <a:r>
              <a:rPr lang="en-US" b="1" dirty="0"/>
              <a:t>Data checks</a:t>
            </a:r>
          </a:p>
          <a:p>
            <a:r>
              <a:rPr lang="en-US" dirty="0"/>
              <a:t>Code description</a:t>
            </a:r>
          </a:p>
          <a:p>
            <a:r>
              <a:rPr lang="en-US" dirty="0"/>
              <a:t>Requirements</a:t>
            </a:r>
          </a:p>
          <a:p>
            <a:pPr lvl="1"/>
            <a:r>
              <a:rPr lang="en-US" dirty="0"/>
              <a:t>As stated by author</a:t>
            </a:r>
          </a:p>
          <a:p>
            <a:pPr lvl="1"/>
            <a:r>
              <a:rPr lang="en-US" dirty="0"/>
              <a:t>As encountered by replicator</a:t>
            </a:r>
          </a:p>
          <a:p>
            <a:r>
              <a:rPr lang="en-US" dirty="0"/>
              <a:t>Verbose description of steps to replicate</a:t>
            </a:r>
          </a:p>
          <a:p>
            <a:r>
              <a:rPr lang="en-US" dirty="0"/>
              <a:t>Findings</a:t>
            </a:r>
          </a:p>
          <a:p>
            <a:pPr lvl="1"/>
            <a:r>
              <a:rPr lang="en-US" dirty="0"/>
              <a:t>Compare tables</a:t>
            </a:r>
          </a:p>
          <a:p>
            <a:pPr lvl="1"/>
            <a:r>
              <a:rPr lang="en-US" dirty="0"/>
              <a:t>Compare figures</a:t>
            </a:r>
          </a:p>
          <a:p>
            <a:pPr lvl="1"/>
            <a:r>
              <a:rPr lang="en-US" dirty="0"/>
              <a:t>Compare in-text numbers</a:t>
            </a:r>
          </a:p>
          <a:p>
            <a:endParaRPr lang="en-US" dirty="0"/>
          </a:p>
        </p:txBody>
      </p:sp>
      <p:sp>
        <p:nvSpPr>
          <p:cNvPr id="6" name="Rectangle 5"/>
          <p:cNvSpPr/>
          <p:nvPr/>
        </p:nvSpPr>
        <p:spPr>
          <a:xfrm>
            <a:off x="838200" y="1765979"/>
            <a:ext cx="2972963" cy="473638"/>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8130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the reproducibility check?</a:t>
            </a:r>
            <a:endParaRPr lang="en-US" dirty="0"/>
          </a:p>
        </p:txBody>
      </p:sp>
      <p:sp>
        <p:nvSpPr>
          <p:cNvPr id="2" name="Content Placeholder 1"/>
          <p:cNvSpPr>
            <a:spLocks noGrp="1"/>
          </p:cNvSpPr>
          <p:nvPr>
            <p:ph sz="half" idx="2"/>
          </p:nvPr>
        </p:nvSpPr>
        <p:spPr/>
        <p:txBody>
          <a:bodyPr>
            <a:normAutofit fontScale="92500" lnSpcReduction="10000"/>
          </a:bodyPr>
          <a:lstStyle/>
          <a:p>
            <a:pPr marL="0" indent="0">
              <a:buNone/>
            </a:pPr>
            <a:r>
              <a:rPr lang="en-US" dirty="0" smtClean="0"/>
              <a:t>INSTRUCTIONS</a:t>
            </a:r>
            <a:r>
              <a:rPr lang="en-US" dirty="0"/>
              <a:t>: </a:t>
            </a:r>
            <a:endParaRPr lang="en-US" dirty="0" smtClean="0"/>
          </a:p>
          <a:p>
            <a:r>
              <a:rPr lang="en-US" b="1" dirty="0" smtClean="0"/>
              <a:t>Review </a:t>
            </a:r>
            <a:r>
              <a:rPr lang="en-US" b="1" dirty="0"/>
              <a:t>the code </a:t>
            </a:r>
            <a:r>
              <a:rPr lang="en-US" dirty="0"/>
              <a:t>(but do not run it yet). </a:t>
            </a:r>
            <a:endParaRPr lang="en-US" dirty="0" smtClean="0"/>
          </a:p>
          <a:p>
            <a:r>
              <a:rPr lang="en-US" dirty="0" smtClean="0"/>
              <a:t>Identify </a:t>
            </a:r>
            <a:r>
              <a:rPr lang="en-US" dirty="0"/>
              <a:t>programs that create "analysis files" ("</a:t>
            </a:r>
            <a:r>
              <a:rPr lang="en-US" b="1" dirty="0"/>
              <a:t>data preparation code</a:t>
            </a:r>
            <a:r>
              <a:rPr lang="en-US" dirty="0"/>
              <a:t>"). </a:t>
            </a:r>
            <a:endParaRPr lang="en-US" dirty="0" smtClean="0"/>
          </a:p>
          <a:p>
            <a:r>
              <a:rPr lang="en-US" dirty="0" smtClean="0"/>
              <a:t>Identify </a:t>
            </a:r>
            <a:r>
              <a:rPr lang="en-US" b="1" dirty="0"/>
              <a:t>programs that create tables and figures</a:t>
            </a:r>
            <a:r>
              <a:rPr lang="en-US" dirty="0"/>
              <a:t>. Not every deposit will have separate programs for this</a:t>
            </a:r>
            <a:r>
              <a:rPr lang="en-US" dirty="0" smtClean="0"/>
              <a:t>.</a:t>
            </a:r>
          </a:p>
          <a:p>
            <a:pPr lvl="1"/>
            <a:r>
              <a:rPr lang="en-US" dirty="0" smtClean="0"/>
              <a:t> </a:t>
            </a:r>
            <a:r>
              <a:rPr lang="en-US" dirty="0"/>
              <a:t>Identify all Figure, Table, and any in-text numbers. </a:t>
            </a:r>
          </a:p>
        </p:txBody>
      </p:sp>
      <p:sp>
        <p:nvSpPr>
          <p:cNvPr id="3" name="Content Placeholder 2"/>
          <p:cNvSpPr>
            <a:spLocks noGrp="1"/>
          </p:cNvSpPr>
          <p:nvPr>
            <p:ph sz="half" idx="1"/>
          </p:nvPr>
        </p:nvSpPr>
        <p:spPr/>
        <p:txBody>
          <a:bodyPr>
            <a:normAutofit fontScale="92500" lnSpcReduction="10000"/>
          </a:bodyPr>
          <a:lstStyle/>
          <a:p>
            <a:r>
              <a:rPr lang="en-US" dirty="0"/>
              <a:t>Data checks</a:t>
            </a:r>
          </a:p>
          <a:p>
            <a:r>
              <a:rPr lang="en-US" b="1" dirty="0"/>
              <a:t>Code description</a:t>
            </a:r>
          </a:p>
          <a:p>
            <a:r>
              <a:rPr lang="en-US" dirty="0"/>
              <a:t>Requirements</a:t>
            </a:r>
          </a:p>
          <a:p>
            <a:pPr lvl="1"/>
            <a:r>
              <a:rPr lang="en-US" dirty="0"/>
              <a:t>As stated by author</a:t>
            </a:r>
          </a:p>
          <a:p>
            <a:pPr lvl="1"/>
            <a:r>
              <a:rPr lang="en-US" dirty="0"/>
              <a:t>As encountered by replicator</a:t>
            </a:r>
          </a:p>
          <a:p>
            <a:r>
              <a:rPr lang="en-US" dirty="0"/>
              <a:t>Verbose description of steps to replicate</a:t>
            </a:r>
          </a:p>
          <a:p>
            <a:r>
              <a:rPr lang="en-US" dirty="0"/>
              <a:t>Findings</a:t>
            </a:r>
          </a:p>
          <a:p>
            <a:pPr lvl="1"/>
            <a:r>
              <a:rPr lang="en-US" dirty="0"/>
              <a:t>Compare tables</a:t>
            </a:r>
          </a:p>
          <a:p>
            <a:pPr lvl="1"/>
            <a:r>
              <a:rPr lang="en-US" dirty="0"/>
              <a:t>Compare figures</a:t>
            </a:r>
          </a:p>
          <a:p>
            <a:pPr lvl="1"/>
            <a:r>
              <a:rPr lang="en-US" dirty="0"/>
              <a:t>Compare in-text numbers</a:t>
            </a:r>
          </a:p>
          <a:p>
            <a:endParaRPr lang="en-US" dirty="0"/>
          </a:p>
        </p:txBody>
      </p:sp>
      <p:sp>
        <p:nvSpPr>
          <p:cNvPr id="6" name="Rectangle 5"/>
          <p:cNvSpPr/>
          <p:nvPr/>
        </p:nvSpPr>
        <p:spPr>
          <a:xfrm>
            <a:off x="838200" y="1765979"/>
            <a:ext cx="2972963" cy="473638"/>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36510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5E-6 1.85185E-6 L 0.00066 0.06852 " pathEditMode="relative" rAng="0" ptsTypes="AA">
                                      <p:cBhvr>
                                        <p:cTn id="6" dur="1000" fill="hold"/>
                                        <p:tgtEl>
                                          <p:spTgt spid="6"/>
                                        </p:tgtEl>
                                        <p:attrNameLst>
                                          <p:attrName>ppt_x</p:attrName>
                                          <p:attrName>ppt_y</p:attrName>
                                        </p:attrNameLst>
                                      </p:cBhvr>
                                      <p:rCtr x="26" y="34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the reproducibility check?</a:t>
            </a:r>
            <a:endParaRPr lang="en-US" dirty="0"/>
          </a:p>
        </p:txBody>
      </p:sp>
      <p:sp>
        <p:nvSpPr>
          <p:cNvPr id="2" name="Content Placeholder 1"/>
          <p:cNvSpPr>
            <a:spLocks noGrp="1"/>
          </p:cNvSpPr>
          <p:nvPr>
            <p:ph sz="half" idx="2"/>
          </p:nvPr>
        </p:nvSpPr>
        <p:spPr/>
        <p:txBody>
          <a:bodyPr>
            <a:normAutofit fontScale="92500" lnSpcReduction="10000"/>
          </a:bodyPr>
          <a:lstStyle/>
          <a:p>
            <a:r>
              <a:rPr lang="en-US" dirty="0"/>
              <a:t>Software </a:t>
            </a:r>
            <a:r>
              <a:rPr lang="en-US" dirty="0" smtClean="0"/>
              <a:t>Requirements</a:t>
            </a:r>
          </a:p>
          <a:p>
            <a:pPr lvl="1"/>
            <a:r>
              <a:rPr lang="en-US" dirty="0" smtClean="0"/>
              <a:t>Version of software (Stata 15, </a:t>
            </a:r>
            <a:r>
              <a:rPr lang="en-US" dirty="0" err="1" smtClean="0"/>
              <a:t>Matlab</a:t>
            </a:r>
            <a:r>
              <a:rPr lang="en-US" dirty="0" smtClean="0"/>
              <a:t> R2019b, etc.)</a:t>
            </a:r>
          </a:p>
          <a:p>
            <a:pPr lvl="1"/>
            <a:r>
              <a:rPr lang="en-US" dirty="0" smtClean="0"/>
              <a:t>Complete list and version of packages!</a:t>
            </a:r>
            <a:endParaRPr lang="en-US" dirty="0"/>
          </a:p>
          <a:p>
            <a:r>
              <a:rPr lang="en-US" dirty="0"/>
              <a:t>Computational </a:t>
            </a:r>
            <a:r>
              <a:rPr lang="en-US" dirty="0" smtClean="0"/>
              <a:t>Requirements</a:t>
            </a:r>
          </a:p>
          <a:p>
            <a:pPr lvl="1"/>
            <a:r>
              <a:rPr lang="en-US" dirty="0" smtClean="0"/>
              <a:t>Type, vintage, memory size, speed of computer</a:t>
            </a:r>
          </a:p>
          <a:p>
            <a:pPr lvl="1"/>
            <a:r>
              <a:rPr lang="en-US" dirty="0" smtClean="0"/>
              <a:t>Disk space!</a:t>
            </a:r>
            <a:endParaRPr lang="en-US" dirty="0"/>
          </a:p>
          <a:p>
            <a:r>
              <a:rPr lang="en-US" dirty="0"/>
              <a:t>Time </a:t>
            </a:r>
            <a:r>
              <a:rPr lang="en-US" dirty="0" smtClean="0"/>
              <a:t>Requirements</a:t>
            </a:r>
          </a:p>
          <a:p>
            <a:pPr lvl="1"/>
            <a:r>
              <a:rPr lang="en-US" dirty="0" smtClean="0"/>
              <a:t>Minutes, hours, days, weeks, months?</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a:t>Data checks</a:t>
            </a:r>
          </a:p>
          <a:p>
            <a:r>
              <a:rPr lang="en-US" dirty="0"/>
              <a:t>Code description</a:t>
            </a:r>
          </a:p>
          <a:p>
            <a:r>
              <a:rPr lang="en-US" b="1" dirty="0"/>
              <a:t>Requirements</a:t>
            </a:r>
          </a:p>
          <a:p>
            <a:pPr lvl="1"/>
            <a:r>
              <a:rPr lang="en-US" dirty="0"/>
              <a:t>As stated by author</a:t>
            </a:r>
          </a:p>
          <a:p>
            <a:pPr lvl="1"/>
            <a:r>
              <a:rPr lang="en-US" dirty="0"/>
              <a:t>As encountered by replicator</a:t>
            </a:r>
          </a:p>
          <a:p>
            <a:r>
              <a:rPr lang="en-US" dirty="0"/>
              <a:t>Verbose description of steps to replicate</a:t>
            </a:r>
          </a:p>
          <a:p>
            <a:r>
              <a:rPr lang="en-US" dirty="0"/>
              <a:t>Findings</a:t>
            </a:r>
          </a:p>
          <a:p>
            <a:pPr lvl="1"/>
            <a:r>
              <a:rPr lang="en-US" dirty="0"/>
              <a:t>Compare tables</a:t>
            </a:r>
          </a:p>
          <a:p>
            <a:pPr lvl="1"/>
            <a:r>
              <a:rPr lang="en-US" dirty="0"/>
              <a:t>Compare figures</a:t>
            </a:r>
          </a:p>
          <a:p>
            <a:pPr lvl="1"/>
            <a:r>
              <a:rPr lang="en-US" dirty="0"/>
              <a:t>Compare in-text numbers</a:t>
            </a:r>
          </a:p>
          <a:p>
            <a:endParaRPr lang="en-US" dirty="0"/>
          </a:p>
        </p:txBody>
      </p:sp>
      <p:sp>
        <p:nvSpPr>
          <p:cNvPr id="5" name="Rectangle 4"/>
          <p:cNvSpPr/>
          <p:nvPr/>
        </p:nvSpPr>
        <p:spPr>
          <a:xfrm>
            <a:off x="838200" y="2212709"/>
            <a:ext cx="2972963" cy="473638"/>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0788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5E-6 4.07407E-6 L 0.00066 0.06851 " pathEditMode="relative" rAng="0" ptsTypes="AA">
                                      <p:cBhvr>
                                        <p:cTn id="6" dur="1000" fill="hold"/>
                                        <p:tgtEl>
                                          <p:spTgt spid="5"/>
                                        </p:tgtEl>
                                        <p:attrNameLst>
                                          <p:attrName>ppt_x</p:attrName>
                                          <p:attrName>ppt_y</p:attrName>
                                        </p:attrNameLst>
                                      </p:cBhvr>
                                      <p:rCtr x="26" y="34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the reproducibility check?</a:t>
            </a:r>
            <a:endParaRPr lang="en-US" dirty="0"/>
          </a:p>
        </p:txBody>
      </p:sp>
      <p:sp>
        <p:nvSpPr>
          <p:cNvPr id="2" name="Content Placeholder 1"/>
          <p:cNvSpPr>
            <a:spLocks noGrp="1"/>
          </p:cNvSpPr>
          <p:nvPr>
            <p:ph sz="half" idx="2"/>
          </p:nvPr>
        </p:nvSpPr>
        <p:spPr/>
        <p:txBody>
          <a:bodyPr>
            <a:normAutofit fontScale="92500" lnSpcReduction="10000"/>
          </a:bodyPr>
          <a:lstStyle/>
          <a:p>
            <a:pPr marL="0" indent="0">
              <a:buNone/>
            </a:pPr>
            <a:r>
              <a:rPr lang="en-US" dirty="0" smtClean="0"/>
              <a:t>INSTRUCTIONS</a:t>
            </a:r>
          </a:p>
          <a:p>
            <a:r>
              <a:rPr lang="en-US" dirty="0" smtClean="0"/>
              <a:t>Provide </a:t>
            </a:r>
            <a:r>
              <a:rPr lang="en-US" dirty="0"/>
              <a:t>details about your process of accessing the code and data. </a:t>
            </a:r>
            <a:endParaRPr lang="en-US" dirty="0" smtClean="0"/>
          </a:p>
          <a:p>
            <a:r>
              <a:rPr lang="en-US" dirty="0" smtClean="0"/>
              <a:t>DO </a:t>
            </a:r>
            <a:r>
              <a:rPr lang="en-US" dirty="0"/>
              <a:t>describe actions that you did as per </a:t>
            </a:r>
            <a:r>
              <a:rPr lang="en-US" dirty="0" smtClean="0"/>
              <a:t>instructions</a:t>
            </a:r>
          </a:p>
          <a:p>
            <a:r>
              <a:rPr lang="en-US" dirty="0" smtClean="0"/>
              <a:t>DO </a:t>
            </a:r>
            <a:r>
              <a:rPr lang="en-US" dirty="0"/>
              <a:t>describe any other actions you needed to do ("I had to make changes in multiple </a:t>
            </a:r>
            <a:r>
              <a:rPr lang="en-US" dirty="0" smtClean="0"/>
              <a:t>programs”)</a:t>
            </a:r>
          </a:p>
          <a:p>
            <a:r>
              <a:rPr lang="en-US" dirty="0" smtClean="0"/>
              <a:t>Findings come later</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a:t>Data checks</a:t>
            </a:r>
          </a:p>
          <a:p>
            <a:r>
              <a:rPr lang="en-US" dirty="0"/>
              <a:t>Code description</a:t>
            </a:r>
          </a:p>
          <a:p>
            <a:r>
              <a:rPr lang="en-US" dirty="0"/>
              <a:t>Requirements</a:t>
            </a:r>
          </a:p>
          <a:p>
            <a:pPr lvl="1"/>
            <a:r>
              <a:rPr lang="en-US" dirty="0"/>
              <a:t>As stated by author</a:t>
            </a:r>
          </a:p>
          <a:p>
            <a:pPr lvl="1"/>
            <a:r>
              <a:rPr lang="en-US" dirty="0"/>
              <a:t>As encountered by replicator</a:t>
            </a:r>
          </a:p>
          <a:p>
            <a:r>
              <a:rPr lang="en-US" b="1" dirty="0"/>
              <a:t>Verbose description </a:t>
            </a:r>
            <a:r>
              <a:rPr lang="en-US" dirty="0"/>
              <a:t>of steps to replicate</a:t>
            </a:r>
          </a:p>
          <a:p>
            <a:r>
              <a:rPr lang="en-US" dirty="0"/>
              <a:t>Findings</a:t>
            </a:r>
          </a:p>
          <a:p>
            <a:pPr lvl="1"/>
            <a:r>
              <a:rPr lang="en-US" dirty="0"/>
              <a:t>Compare tables</a:t>
            </a:r>
          </a:p>
          <a:p>
            <a:pPr lvl="1"/>
            <a:r>
              <a:rPr lang="en-US" dirty="0"/>
              <a:t>Compare figures</a:t>
            </a:r>
          </a:p>
          <a:p>
            <a:pPr lvl="1"/>
            <a:r>
              <a:rPr lang="en-US" dirty="0"/>
              <a:t>Compare in-text numbers</a:t>
            </a:r>
          </a:p>
          <a:p>
            <a:endParaRPr lang="en-US" dirty="0"/>
          </a:p>
        </p:txBody>
      </p:sp>
      <p:sp>
        <p:nvSpPr>
          <p:cNvPr id="5" name="Rectangle 4"/>
          <p:cNvSpPr/>
          <p:nvPr/>
        </p:nvSpPr>
        <p:spPr>
          <a:xfrm>
            <a:off x="838200" y="2652458"/>
            <a:ext cx="2972963" cy="473638"/>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5834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5E-6 3.7037E-6 L 0.00508 0.15509 " pathEditMode="relative" rAng="0" ptsTypes="AA">
                                      <p:cBhvr>
                                        <p:cTn id="6" dur="1000" fill="hold"/>
                                        <p:tgtEl>
                                          <p:spTgt spid="5"/>
                                        </p:tgtEl>
                                        <p:attrNameLst>
                                          <p:attrName>ppt_x</p:attrName>
                                          <p:attrName>ppt_y</p:attrName>
                                        </p:attrNameLst>
                                      </p:cBhvr>
                                      <p:rCtr x="247" y="77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the reproducibility check?</a:t>
            </a:r>
            <a:endParaRPr lang="en-US" dirty="0"/>
          </a:p>
        </p:txBody>
      </p:sp>
      <p:sp>
        <p:nvSpPr>
          <p:cNvPr id="2" name="Content Placeholder 1"/>
          <p:cNvSpPr>
            <a:spLocks noGrp="1"/>
          </p:cNvSpPr>
          <p:nvPr>
            <p:ph sz="half" idx="2"/>
          </p:nvPr>
        </p:nvSpPr>
        <p:spPr/>
        <p:txBody>
          <a:bodyPr>
            <a:normAutofit fontScale="85000" lnSpcReduction="20000"/>
          </a:bodyPr>
          <a:lstStyle/>
          <a:p>
            <a:pPr marL="0" indent="0">
              <a:buNone/>
            </a:pPr>
            <a:r>
              <a:rPr lang="en-US" dirty="0"/>
              <a:t>INSTRUCTIONS: </a:t>
            </a:r>
            <a:endParaRPr lang="en-US" dirty="0" smtClean="0"/>
          </a:p>
          <a:p>
            <a:r>
              <a:rPr lang="en-US" dirty="0" smtClean="0"/>
              <a:t>Describe </a:t>
            </a:r>
            <a:r>
              <a:rPr lang="en-US" dirty="0"/>
              <a:t>your findings both positive and negative in some detail, for each </a:t>
            </a:r>
            <a:r>
              <a:rPr lang="en-US" b="1" dirty="0"/>
              <a:t>Data Preparation Code, Figure, Table, and any in-text numbers</a:t>
            </a:r>
            <a:r>
              <a:rPr lang="en-US" dirty="0"/>
              <a:t>. </a:t>
            </a:r>
            <a:endParaRPr lang="en-US" dirty="0" smtClean="0"/>
          </a:p>
          <a:p>
            <a:r>
              <a:rPr lang="en-US" dirty="0" smtClean="0"/>
              <a:t>When </a:t>
            </a:r>
            <a:r>
              <a:rPr lang="en-US" dirty="0"/>
              <a:t>errors happen, be as precise as possible. </a:t>
            </a:r>
            <a:endParaRPr lang="en-US" dirty="0" smtClean="0"/>
          </a:p>
          <a:p>
            <a:pPr lvl="1"/>
            <a:r>
              <a:rPr lang="en-US" dirty="0" smtClean="0"/>
              <a:t>For </a:t>
            </a:r>
            <a:r>
              <a:rPr lang="en-US" dirty="0"/>
              <a:t>differences in figures, provide </a:t>
            </a:r>
            <a:r>
              <a:rPr lang="en-US" dirty="0" smtClean="0"/>
              <a:t>screenshot </a:t>
            </a:r>
            <a:r>
              <a:rPr lang="en-US" dirty="0"/>
              <a:t>of </a:t>
            </a:r>
            <a:r>
              <a:rPr lang="en-US" dirty="0" smtClean="0"/>
              <a:t>manuscript figure, </a:t>
            </a:r>
            <a:r>
              <a:rPr lang="en-US" dirty="0"/>
              <a:t>as well as the figure produced by the code you ran. </a:t>
            </a:r>
            <a:endParaRPr lang="en-US" dirty="0" smtClean="0"/>
          </a:p>
          <a:p>
            <a:pPr lvl="1"/>
            <a:r>
              <a:rPr lang="en-US" dirty="0" smtClean="0"/>
              <a:t>For </a:t>
            </a:r>
            <a:r>
              <a:rPr lang="en-US" dirty="0"/>
              <a:t>differences in numbers, provide both the number as reported in the manuscript, as well as the number replicated. </a:t>
            </a:r>
          </a:p>
        </p:txBody>
      </p:sp>
      <p:sp>
        <p:nvSpPr>
          <p:cNvPr id="3" name="Content Placeholder 2"/>
          <p:cNvSpPr>
            <a:spLocks noGrp="1"/>
          </p:cNvSpPr>
          <p:nvPr>
            <p:ph sz="half" idx="1"/>
          </p:nvPr>
        </p:nvSpPr>
        <p:spPr/>
        <p:txBody>
          <a:bodyPr>
            <a:normAutofit fontScale="85000" lnSpcReduction="20000"/>
          </a:bodyPr>
          <a:lstStyle/>
          <a:p>
            <a:r>
              <a:rPr lang="en-US" dirty="0"/>
              <a:t>Data checks</a:t>
            </a:r>
          </a:p>
          <a:p>
            <a:r>
              <a:rPr lang="en-US" dirty="0"/>
              <a:t>Code description</a:t>
            </a:r>
          </a:p>
          <a:p>
            <a:r>
              <a:rPr lang="en-US" dirty="0"/>
              <a:t>Requirements</a:t>
            </a:r>
          </a:p>
          <a:p>
            <a:pPr lvl="1"/>
            <a:r>
              <a:rPr lang="en-US" dirty="0"/>
              <a:t>As stated by author</a:t>
            </a:r>
          </a:p>
          <a:p>
            <a:pPr lvl="1"/>
            <a:r>
              <a:rPr lang="en-US" dirty="0"/>
              <a:t>As encountered by replicator</a:t>
            </a:r>
          </a:p>
          <a:p>
            <a:r>
              <a:rPr lang="en-US" dirty="0"/>
              <a:t>Verbose description of steps to replicate</a:t>
            </a:r>
          </a:p>
          <a:p>
            <a:r>
              <a:rPr lang="en-US" b="1" dirty="0"/>
              <a:t>Findings</a:t>
            </a:r>
          </a:p>
          <a:p>
            <a:pPr lvl="1"/>
            <a:r>
              <a:rPr lang="en-US" dirty="0"/>
              <a:t>Compare tables</a:t>
            </a:r>
          </a:p>
          <a:p>
            <a:pPr lvl="1"/>
            <a:r>
              <a:rPr lang="en-US" dirty="0"/>
              <a:t>Compare figures</a:t>
            </a:r>
          </a:p>
          <a:p>
            <a:pPr lvl="1"/>
            <a:r>
              <a:rPr lang="en-US" dirty="0"/>
              <a:t>Compare in-text numbers</a:t>
            </a:r>
          </a:p>
          <a:p>
            <a:endParaRPr lang="en-US" dirty="0"/>
          </a:p>
        </p:txBody>
      </p:sp>
      <p:sp>
        <p:nvSpPr>
          <p:cNvPr id="5" name="Rectangle 4"/>
          <p:cNvSpPr/>
          <p:nvPr/>
        </p:nvSpPr>
        <p:spPr>
          <a:xfrm>
            <a:off x="1012767" y="3764475"/>
            <a:ext cx="2972963" cy="473638"/>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6447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2.08333E-6 -3.33333E-6 L -0.00104 0.1125 " pathEditMode="relative" rAng="0" ptsTypes="AA">
                                      <p:cBhvr>
                                        <p:cTn id="6" dur="1000" fill="hold"/>
                                        <p:tgtEl>
                                          <p:spTgt spid="5"/>
                                        </p:tgtEl>
                                        <p:attrNameLst>
                                          <p:attrName>ppt_x</p:attrName>
                                          <p:attrName>ppt_y</p:attrName>
                                        </p:attrNameLst>
                                      </p:cBhvr>
                                      <p:rCtr x="-52" y="562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do we contact when we cannot access the data ourselves?</a:t>
            </a:r>
            <a:endParaRPr lang="en-US" dirty="0"/>
          </a:p>
        </p:txBody>
      </p:sp>
      <p:pic>
        <p:nvPicPr>
          <p:cNvPr id="5" name="Content Placeholder 4"/>
          <p:cNvPicPr>
            <a:picLocks noGrp="1" noChangeAspect="1"/>
          </p:cNvPicPr>
          <p:nvPr>
            <p:ph idx="1"/>
          </p:nvPr>
        </p:nvPicPr>
        <p:blipFill>
          <a:blip r:embed="rId4"/>
          <a:stretch>
            <a:fillRect/>
          </a:stretch>
        </p:blipFill>
        <p:spPr>
          <a:xfrm>
            <a:off x="2304855" y="2696302"/>
            <a:ext cx="7582290" cy="2609984"/>
          </a:xfrm>
          <a:prstGeom prst="rect">
            <a:avLst/>
          </a:prstGeom>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583531308"/>
      </p:ext>
    </p:extLst>
  </p:cSld>
  <p:clrMapOvr>
    <a:masterClrMapping/>
  </p:clrMapOvr>
  <mc:AlternateContent xmlns:mc="http://schemas.openxmlformats.org/markup-compatibility/2006" xmlns:p14="http://schemas.microsoft.com/office/powerpoint/2010/main">
    <mc:Choice Requires="p14">
      <p:transition spd="slow" p14:dur="2000" advTm="7481"/>
    </mc:Choice>
    <mc:Fallback xmlns="">
      <p:transition spd="slow" advTm="74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are the 3</a:t>
            </a:r>
            <a:r>
              <a:rPr lang="en-US" baseline="30000" dirty="0" smtClean="0"/>
              <a:t>rd</a:t>
            </a:r>
            <a:r>
              <a:rPr lang="en-US" dirty="0" smtClean="0"/>
              <a:t> parties?</a:t>
            </a:r>
            <a:endParaRPr lang="en-US" dirty="0"/>
          </a:p>
        </p:txBody>
      </p:sp>
      <p:sp>
        <p:nvSpPr>
          <p:cNvPr id="5" name="Content Placeholder 4"/>
          <p:cNvSpPr>
            <a:spLocks noGrp="1"/>
          </p:cNvSpPr>
          <p:nvPr>
            <p:ph sz="half" idx="1"/>
          </p:nvPr>
        </p:nvSpPr>
        <p:spPr/>
        <p:txBody>
          <a:bodyPr>
            <a:normAutofit lnSpcReduction="10000"/>
          </a:bodyPr>
          <a:lstStyle/>
          <a:p>
            <a:r>
              <a:rPr lang="en-US" dirty="0" err="1"/>
              <a:t>cascad</a:t>
            </a:r>
            <a:r>
              <a:rPr lang="en-US" dirty="0"/>
              <a:t> – Using confidential data!</a:t>
            </a:r>
          </a:p>
          <a:p>
            <a:pPr lvl="1"/>
            <a:r>
              <a:rPr lang="en-US" dirty="0"/>
              <a:t>DADS</a:t>
            </a:r>
          </a:p>
          <a:p>
            <a:pPr lvl="1"/>
            <a:r>
              <a:rPr lang="en-US" dirty="0"/>
              <a:t>French customs data</a:t>
            </a:r>
          </a:p>
          <a:p>
            <a:r>
              <a:rPr lang="en-US" dirty="0" smtClean="0"/>
              <a:t>Various contributors with access to confidential data</a:t>
            </a:r>
          </a:p>
          <a:p>
            <a:pPr lvl="1"/>
            <a:r>
              <a:rPr lang="en-US" dirty="0" smtClean="0"/>
              <a:t>Authors </a:t>
            </a:r>
          </a:p>
          <a:p>
            <a:pPr lvl="2"/>
            <a:r>
              <a:rPr lang="en-US" dirty="0" smtClean="0"/>
              <a:t>Graduate assistants</a:t>
            </a:r>
          </a:p>
          <a:p>
            <a:pPr lvl="1"/>
            <a:r>
              <a:rPr lang="en-US" dirty="0" smtClean="0"/>
              <a:t>Their institutions </a:t>
            </a:r>
          </a:p>
          <a:p>
            <a:pPr lvl="1"/>
            <a:r>
              <a:rPr lang="en-US" dirty="0" smtClean="0"/>
              <a:t>Network of known groups with access (less frequent)</a:t>
            </a:r>
            <a:endParaRPr lang="en-US" dirty="0"/>
          </a:p>
        </p:txBody>
      </p:sp>
      <p:sp>
        <p:nvSpPr>
          <p:cNvPr id="3" name="Content Placeholder 2"/>
          <p:cNvSpPr>
            <a:spLocks noGrp="1"/>
          </p:cNvSpPr>
          <p:nvPr>
            <p:ph sz="half" idx="2"/>
          </p:nvPr>
        </p:nvSpPr>
        <p:spPr/>
        <p:txBody>
          <a:bodyPr>
            <a:normAutofit lnSpcReduction="10000"/>
          </a:bodyPr>
          <a:lstStyle/>
          <a:p>
            <a:pPr marL="0" indent="0">
              <a:buNone/>
            </a:pPr>
            <a:r>
              <a:rPr lang="en-US" dirty="0" smtClean="0"/>
              <a:t>Some other examples:</a:t>
            </a:r>
          </a:p>
          <a:p>
            <a:r>
              <a:rPr lang="en-US" dirty="0" smtClean="0"/>
              <a:t>IFAU (Swedish data)</a:t>
            </a:r>
          </a:p>
          <a:p>
            <a:r>
              <a:rPr lang="en-US" dirty="0" smtClean="0"/>
              <a:t>Fed Board (proprietary data)</a:t>
            </a:r>
          </a:p>
          <a:p>
            <a:r>
              <a:rPr lang="en-US" dirty="0" smtClean="0"/>
              <a:t>Upjohn Institute (US admin data)</a:t>
            </a:r>
          </a:p>
          <a:p>
            <a:r>
              <a:rPr lang="en-US" dirty="0" smtClean="0"/>
              <a:t>JCT (US tax data)</a:t>
            </a:r>
          </a:p>
          <a:p>
            <a:r>
              <a:rPr lang="en-US" dirty="0" smtClean="0"/>
              <a:t>Banco do </a:t>
            </a:r>
            <a:r>
              <a:rPr lang="en-US" dirty="0" err="1" smtClean="0"/>
              <a:t>Portual</a:t>
            </a:r>
            <a:r>
              <a:rPr lang="en-US" dirty="0" smtClean="0"/>
              <a:t> (LEED)</a:t>
            </a:r>
          </a:p>
          <a:p>
            <a:r>
              <a:rPr lang="en-US" dirty="0" smtClean="0"/>
              <a:t>IAB (German data)</a:t>
            </a:r>
          </a:p>
          <a:p>
            <a:r>
              <a:rPr lang="en-US" i="1" dirty="0" smtClean="0"/>
              <a:t>Graduate students </a:t>
            </a:r>
            <a:r>
              <a:rPr lang="en-US" dirty="0" smtClean="0"/>
              <a:t>at Wharton, Chicago, Yale, Wisconsin, Cornell</a:t>
            </a:r>
          </a:p>
          <a:p>
            <a:endParaRPr lang="en-US" dirty="0" smtClean="0"/>
          </a:p>
          <a:p>
            <a:endParaRPr lang="en-US" dirty="0"/>
          </a:p>
        </p:txBody>
      </p:sp>
      <p:pic>
        <p:nvPicPr>
          <p:cNvPr id="6" name="Content Placeholder 6"/>
          <p:cNvPicPr>
            <a:picLocks noChangeAspect="1"/>
          </p:cNvPicPr>
          <p:nvPr/>
        </p:nvPicPr>
        <p:blipFill>
          <a:blip r:embed="rId5"/>
          <a:stretch>
            <a:fillRect/>
          </a:stretch>
        </p:blipFill>
        <p:spPr>
          <a:xfrm>
            <a:off x="7016088" y="2285226"/>
            <a:ext cx="3230336" cy="2293842"/>
          </a:xfrm>
          <a:prstGeom prst="rect">
            <a:avLst/>
          </a:prstGeom>
          <a:effectLst>
            <a:outerShdw blurRad="50800" dist="127000" dir="2700000" algn="tl" rotWithShape="0">
              <a:prstClr val="black">
                <a:alpha val="40000"/>
              </a:prstClr>
            </a:outerShdw>
          </a:effectLst>
        </p:spPr>
      </p:pic>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2797592360"/>
      </p:ext>
    </p:extLst>
  </p:cSld>
  <p:clrMapOvr>
    <a:masterClrMapping/>
  </p:clrMapOvr>
  <mc:AlternateContent xmlns:mc="http://schemas.openxmlformats.org/markup-compatibility/2006" xmlns:p14="http://schemas.microsoft.com/office/powerpoint/2010/main">
    <mc:Choice Requires="p14">
      <p:transition spd="slow" p14:dur="2000" advTm="153137"/>
    </mc:Choice>
    <mc:Fallback xmlns="">
      <p:transition spd="slow" advTm="1531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childTnLst>
                          </p:cTn>
                        </p:par>
                        <p:par>
                          <p:cTn id="29" fill="hold">
                            <p:stCondLst>
                              <p:cond delay="0"/>
                            </p:stCondLst>
                            <p:childTnLst>
                              <p:par>
                                <p:cTn id="30" presetID="1" presetClass="exit" presetSubtype="0" fill="hold" nodeType="afterEffect">
                                  <p:stCondLst>
                                    <p:cond delay="0"/>
                                  </p:stCondLst>
                                  <p:childTnLst>
                                    <p:set>
                                      <p:cBhvr>
                                        <p:cTn id="31" dur="1" fill="hold">
                                          <p:stCondLst>
                                            <p:cond delay="0"/>
                                          </p:stCondLst>
                                        </p:cTn>
                                        <p:tgtEl>
                                          <p:spTgt spid="6"/>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6" fill="hold" display="0">
                  <p:stCondLst>
                    <p:cond delay="indefinite"/>
                  </p:stCondLst>
                  <p:endCondLst>
                    <p:cond evt="onStopAudio" delay="0">
                      <p:tgtEl>
                        <p:sldTgt/>
                      </p:tgtEl>
                    </p:cond>
                  </p:endCondLst>
                </p:cTn>
                <p:tgtEl>
                  <p:spTgt spid="4"/>
                </p:tgtEl>
              </p:cMediaNode>
            </p:audio>
          </p:childTnLst>
        </p:cTn>
      </p:par>
    </p:tnLst>
    <p:bldLst>
      <p:bldP spid="5" grpId="0" uiExpand="1" build="p"/>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prepare the replication package</a:t>
            </a:r>
            <a:endParaRPr lang="en-US" dirty="0"/>
          </a:p>
        </p:txBody>
      </p:sp>
      <p:sp>
        <p:nvSpPr>
          <p:cNvPr id="3" name="Content Placeholder 2"/>
          <p:cNvSpPr>
            <a:spLocks noGrp="1"/>
          </p:cNvSpPr>
          <p:nvPr>
            <p:ph sz="half" idx="1"/>
          </p:nvPr>
        </p:nvSpPr>
        <p:spPr/>
        <p:txBody>
          <a:bodyPr/>
          <a:lstStyle/>
          <a:p>
            <a:r>
              <a:rPr lang="en-US" dirty="0" smtClean="0"/>
              <a:t>README</a:t>
            </a:r>
          </a:p>
          <a:p>
            <a:r>
              <a:rPr lang="en-US" dirty="0" smtClean="0"/>
              <a:t>Full package of all programs, data you intend to provide</a:t>
            </a:r>
          </a:p>
          <a:p>
            <a:r>
              <a:rPr lang="en-US" dirty="0" smtClean="0"/>
              <a:t>ZIP it up</a:t>
            </a:r>
            <a:endParaRPr lang="en-US" dirty="0"/>
          </a:p>
        </p:txBody>
      </p:sp>
      <p:sp>
        <p:nvSpPr>
          <p:cNvPr id="4" name="Content Placeholder 3"/>
          <p:cNvSpPr>
            <a:spLocks noGrp="1"/>
          </p:cNvSpPr>
          <p:nvPr>
            <p:ph sz="half" idx="2"/>
          </p:nvPr>
        </p:nvSpPr>
        <p:spPr/>
        <p:txBody>
          <a:bodyPr/>
          <a:lstStyle/>
          <a:p>
            <a:r>
              <a:rPr lang="en-US" dirty="0" smtClean="0"/>
              <a:t>Now ask an </a:t>
            </a:r>
            <a:r>
              <a:rPr lang="en-US" dirty="0" smtClean="0">
                <a:solidFill>
                  <a:schemeClr val="accent5"/>
                </a:solidFill>
              </a:rPr>
              <a:t>RA/ colleague/ friend/ grandma/ daughter </a:t>
            </a:r>
            <a:r>
              <a:rPr lang="en-US" dirty="0" smtClean="0"/>
              <a:t>not previously involved to</a:t>
            </a:r>
          </a:p>
          <a:p>
            <a:pPr lvl="1"/>
            <a:r>
              <a:rPr lang="en-US" dirty="0" smtClean="0">
                <a:solidFill>
                  <a:schemeClr val="accent6"/>
                </a:solidFill>
              </a:rPr>
              <a:t>Download the package</a:t>
            </a:r>
          </a:p>
          <a:p>
            <a:pPr lvl="1"/>
            <a:r>
              <a:rPr lang="en-US" dirty="0" smtClean="0">
                <a:solidFill>
                  <a:schemeClr val="accent6"/>
                </a:solidFill>
              </a:rPr>
              <a:t>Follow the instructions in the README </a:t>
            </a:r>
            <a:r>
              <a:rPr lang="en-US" dirty="0" smtClean="0">
                <a:solidFill>
                  <a:srgbClr val="C00000"/>
                </a:solidFill>
              </a:rPr>
              <a:t>without talking to you</a:t>
            </a:r>
            <a:r>
              <a:rPr lang="en-US" dirty="0" smtClean="0">
                <a:solidFill>
                  <a:schemeClr val="accent6"/>
                </a:solidFill>
              </a:rPr>
              <a:t>!</a:t>
            </a:r>
          </a:p>
          <a:p>
            <a:pPr lvl="1"/>
            <a:r>
              <a:rPr lang="en-US" dirty="0" smtClean="0">
                <a:solidFill>
                  <a:schemeClr val="accent6"/>
                </a:solidFill>
              </a:rPr>
              <a:t>Compare the results to the paper</a:t>
            </a:r>
          </a:p>
          <a:p>
            <a:pPr lvl="1"/>
            <a:endParaRPr lang="en-US" dirty="0">
              <a:solidFill>
                <a:schemeClr val="accent6"/>
              </a:solidFill>
            </a:endParaRPr>
          </a:p>
        </p:txBody>
      </p:sp>
      <p:grpSp>
        <p:nvGrpSpPr>
          <p:cNvPr id="7" name="Group 6"/>
          <p:cNvGrpSpPr/>
          <p:nvPr/>
        </p:nvGrpSpPr>
        <p:grpSpPr>
          <a:xfrm>
            <a:off x="747712" y="2337878"/>
            <a:ext cx="10606087" cy="4081971"/>
            <a:chOff x="747712" y="2337878"/>
            <a:chExt cx="10606087" cy="4081971"/>
          </a:xfrm>
        </p:grpSpPr>
        <p:pic>
          <p:nvPicPr>
            <p:cNvPr id="5" name="Picture 4"/>
            <p:cNvPicPr>
              <a:picLocks noChangeAspect="1"/>
            </p:cNvPicPr>
            <p:nvPr/>
          </p:nvPicPr>
          <p:blipFill>
            <a:blip r:embed="rId5"/>
            <a:stretch>
              <a:fillRect/>
            </a:stretch>
          </p:blipFill>
          <p:spPr>
            <a:xfrm>
              <a:off x="747712" y="2337878"/>
              <a:ext cx="10606087" cy="4081971"/>
            </a:xfrm>
            <a:prstGeom prst="rect">
              <a:avLst/>
            </a:prstGeom>
            <a:ln w="38100">
              <a:solidFill>
                <a:schemeClr val="tx1"/>
              </a:solidFill>
            </a:ln>
            <a:effectLst>
              <a:outerShdw blurRad="50800" dist="127000" dir="2700000" algn="tl" rotWithShape="0">
                <a:prstClr val="black">
                  <a:alpha val="40000"/>
                </a:prstClr>
              </a:outerShdw>
            </a:effectLst>
          </p:spPr>
        </p:pic>
        <p:sp>
          <p:nvSpPr>
            <p:cNvPr id="6" name="TextBox 5"/>
            <p:cNvSpPr txBox="1"/>
            <p:nvPr/>
          </p:nvSpPr>
          <p:spPr>
            <a:xfrm>
              <a:off x="2824842" y="4120718"/>
              <a:ext cx="5633357" cy="830997"/>
            </a:xfrm>
            <a:prstGeom prst="rect">
              <a:avLst/>
            </a:prstGeom>
            <a:solidFill>
              <a:schemeClr val="bg1"/>
            </a:solidFill>
            <a:ln w="25400">
              <a:solidFill>
                <a:schemeClr val="tx1"/>
              </a:solidFill>
            </a:ln>
          </p:spPr>
          <p:txBody>
            <a:bodyPr wrap="square" rtlCol="0">
              <a:spAutoFit/>
            </a:bodyPr>
            <a:lstStyle/>
            <a:p>
              <a:pPr algn="ctr"/>
              <a:r>
                <a:rPr lang="en-US" sz="4800" dirty="0" smtClean="0"/>
                <a:t>That’s our </a:t>
              </a:r>
              <a:r>
                <a:rPr lang="en-US" sz="4800" dirty="0" smtClean="0">
                  <a:hlinkClick r:id="rId6"/>
                </a:rPr>
                <a:t>Protocol</a:t>
              </a:r>
              <a:r>
                <a:rPr lang="en-US" sz="4800" dirty="0" smtClean="0"/>
                <a:t>!</a:t>
              </a:r>
              <a:endParaRPr lang="en-US" sz="4800" dirty="0"/>
            </a:p>
          </p:txBody>
        </p:sp>
      </p:grpSp>
      <p:pic>
        <p:nvPicPr>
          <p:cNvPr id="10" name="Audio 9">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3495495697"/>
      </p:ext>
    </p:extLst>
  </p:cSld>
  <p:clrMapOvr>
    <a:masterClrMapping/>
  </p:clrMapOvr>
  <mc:AlternateContent xmlns:mc="http://schemas.openxmlformats.org/markup-compatibility/2006" xmlns:p14="http://schemas.microsoft.com/office/powerpoint/2010/main">
    <mc:Choice Requires="p14">
      <p:transition spd="slow" p14:dur="2000" advTm="87908"/>
    </mc:Choice>
    <mc:Fallback xmlns="">
      <p:transition spd="slow" advTm="879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Wider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Scientific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Reanalysis</a:t>
            </a:r>
            <a:r>
              <a:rPr lang="de-DE" sz="1400" dirty="0">
                <a:solidFill>
                  <a:schemeClr val="accent3">
                    <a:lumMod val="75000"/>
                  </a:schemeClr>
                </a:solidFill>
                <a:latin typeface="+mj-lt"/>
              </a:rPr>
              <a:t>/</a:t>
            </a:r>
            <a:r>
              <a:rPr lang="de-DE" sz="1400" dirty="0" err="1">
                <a:solidFill>
                  <a:schemeClr val="accent3">
                    <a:lumMod val="75000"/>
                  </a:schemeClr>
                </a:solidFill>
                <a:latin typeface="+mj-lt"/>
              </a:rPr>
              <a:t>Robustness</a:t>
            </a:r>
            <a:r>
              <a:rPr lang="de-DE" sz="1400" dirty="0">
                <a:solidFill>
                  <a:schemeClr val="accent3">
                    <a:lumMod val="75000"/>
                  </a:schemeClr>
                </a:solidFill>
                <a:latin typeface="+mj-lt"/>
              </a:rPr>
              <a:t> (Clemens 2015)</a:t>
            </a:r>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9229" y="240067"/>
            <a:ext cx="2397369" cy="3596054"/>
          </a:xfrm>
          <a:prstGeom prst="rect">
            <a:avLst/>
          </a:prstGeom>
        </p:spPr>
      </p:pic>
      <p:sp>
        <p:nvSpPr>
          <p:cNvPr id="18" name="TextBox 17"/>
          <p:cNvSpPr txBox="1"/>
          <p:nvPr/>
        </p:nvSpPr>
        <p:spPr>
          <a:xfrm>
            <a:off x="861285" y="2091508"/>
            <a:ext cx="3276987" cy="369332"/>
          </a:xfrm>
          <a:prstGeom prst="rect">
            <a:avLst/>
          </a:prstGeom>
          <a:noFill/>
        </p:spPr>
        <p:txBody>
          <a:bodyPr wrap="none" rtlCol="0">
            <a:spAutoFit/>
          </a:bodyPr>
          <a:lstStyle/>
          <a:p>
            <a:r>
              <a:rPr lang="en-US" dirty="0">
                <a:solidFill>
                  <a:schemeClr val="bg2">
                    <a:lumMod val="75000"/>
                  </a:schemeClr>
                </a:solidFill>
              </a:rPr>
              <a:t>https://doi.org/10.17226/25303</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914867726"/>
      </p:ext>
    </p:extLst>
  </p:cSld>
  <p:clrMapOvr>
    <a:masterClrMapping/>
  </p:clrMapOvr>
  <mc:AlternateContent xmlns:mc="http://schemas.openxmlformats.org/markup-compatibility/2006" xmlns:p14="http://schemas.microsoft.com/office/powerpoint/2010/main">
    <mc:Choice Requires="p14">
      <p:transition spd="slow" p14:dur="2000" advTm="9096"/>
    </mc:Choice>
    <mc:Fallback xmlns="">
      <p:transition spd="slow" advTm="90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80042116"/>
      </p:ext>
    </p:extLst>
  </p:cSld>
  <p:clrMapOvr>
    <a:masterClrMapping/>
  </p:clrMapOvr>
  <mc:AlternateContent xmlns:mc="http://schemas.openxmlformats.org/markup-compatibility/2006" xmlns:p14="http://schemas.microsoft.com/office/powerpoint/2010/main">
    <mc:Choice Requires="p14">
      <p:transition spd="slow" p14:dur="2000" advTm="4117"/>
    </mc:Choice>
    <mc:Fallback xmlns="">
      <p:transition spd="slow" advTm="41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science “guild”</a:t>
            </a:r>
          </a:p>
        </p:txBody>
      </p:sp>
      <p:pic>
        <p:nvPicPr>
          <p:cNvPr id="4" name="Content Placeholder 3"/>
          <p:cNvPicPr>
            <a:picLocks noGrp="1" noChangeAspect="1"/>
          </p:cNvPicPr>
          <p:nvPr>
            <p:ph sz="half" idx="1"/>
          </p:nvPr>
        </p:nvPicPr>
        <p:blipFill>
          <a:blip r:embed="rId5"/>
          <a:stretch>
            <a:fillRect/>
          </a:stretch>
        </p:blipFill>
        <p:spPr>
          <a:xfrm>
            <a:off x="838200" y="2061134"/>
            <a:ext cx="5181600" cy="3880320"/>
          </a:xfrm>
          <a:prstGeom prst="rect">
            <a:avLst/>
          </a:prstGeom>
        </p:spPr>
      </p:pic>
      <p:sp>
        <p:nvSpPr>
          <p:cNvPr id="5" name="Content Placeholder 4"/>
          <p:cNvSpPr>
            <a:spLocks noGrp="1"/>
          </p:cNvSpPr>
          <p:nvPr>
            <p:ph sz="half" idx="2"/>
          </p:nvPr>
        </p:nvSpPr>
        <p:spPr>
          <a:xfrm>
            <a:off x="6172200" y="2273299"/>
            <a:ext cx="5181600" cy="3903663"/>
          </a:xfrm>
        </p:spPr>
        <p:txBody>
          <a:bodyPr>
            <a:normAutofit/>
          </a:bodyPr>
          <a:lstStyle/>
          <a:p>
            <a:pPr marL="0" indent="0" algn="ctr">
              <a:buNone/>
            </a:pPr>
            <a:r>
              <a:rPr lang="en-US" sz="4400" dirty="0">
                <a:hlinkClick r:id="rId6"/>
              </a:rPr>
              <a:t>https://</a:t>
            </a:r>
            <a:br>
              <a:rPr lang="en-US" sz="4400" dirty="0">
                <a:hlinkClick r:id="rId6"/>
              </a:rPr>
            </a:br>
            <a:r>
              <a:rPr lang="en-US" sz="4400" dirty="0">
                <a:hlinkClick r:id="rId6"/>
              </a:rPr>
              <a:t>social-science</a:t>
            </a:r>
            <a:br>
              <a:rPr lang="en-US" sz="4400" dirty="0">
                <a:hlinkClick r:id="rId6"/>
              </a:rPr>
            </a:br>
            <a:r>
              <a:rPr lang="en-US" sz="4400" dirty="0">
                <a:hlinkClick r:id="rId6"/>
              </a:rPr>
              <a:t>-data-editors.</a:t>
            </a:r>
            <a:br>
              <a:rPr lang="en-US" sz="4400" dirty="0">
                <a:hlinkClick r:id="rId6"/>
              </a:rPr>
            </a:br>
            <a:r>
              <a:rPr lang="en-US" sz="4400" dirty="0">
                <a:hlinkClick r:id="rId6"/>
              </a:rPr>
              <a:t>github.io/</a:t>
            </a:r>
            <a:br>
              <a:rPr lang="en-US" sz="4400" dirty="0">
                <a:hlinkClick r:id="rId6"/>
              </a:rPr>
            </a:br>
            <a:r>
              <a:rPr lang="en-US" sz="4400" dirty="0">
                <a:hlinkClick r:id="rId6"/>
              </a:rPr>
              <a:t>guidance/</a:t>
            </a:r>
            <a:endParaRPr lang="en-US" sz="4400" dirty="0"/>
          </a:p>
        </p:txBody>
      </p:sp>
      <p:pic>
        <p:nvPicPr>
          <p:cNvPr id="7" name="Picture 6"/>
          <p:cNvPicPr>
            <a:picLocks noChangeAspect="1"/>
          </p:cNvPicPr>
          <p:nvPr/>
        </p:nvPicPr>
        <p:blipFill>
          <a:blip r:embed="rId7"/>
          <a:stretch>
            <a:fillRect/>
          </a:stretch>
        </p:blipFill>
        <p:spPr>
          <a:xfrm>
            <a:off x="6613236" y="365702"/>
            <a:ext cx="4740563" cy="1695432"/>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2963" y="2061133"/>
            <a:ext cx="5902710" cy="3990565"/>
          </a:xfrm>
          <a:prstGeom prst="rect">
            <a:avLst/>
          </a:prstGeom>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172227439"/>
      </p:ext>
    </p:extLst>
  </p:cSld>
  <p:clrMapOvr>
    <a:masterClrMapping/>
  </p:clrMapOvr>
  <mc:AlternateContent xmlns:mc="http://schemas.openxmlformats.org/markup-compatibility/2006" xmlns:p14="http://schemas.microsoft.com/office/powerpoint/2010/main">
    <mc:Choice Requires="p14">
      <p:transition spd="slow" p14:dur="2000" advTm="16858"/>
    </mc:Choice>
    <mc:Fallback xmlns="">
      <p:transition spd="slow" advTm="168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3"/>
                </p:tgtEl>
              </p:cMediaNode>
            </p:audio>
          </p:childTnLst>
        </p:cTn>
      </p:par>
    </p:tnLst>
    <p:bldLst>
      <p:bldP spid="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6CBF9-945C-AC4F-9904-6BB5D9ED8925}"/>
              </a:ext>
            </a:extLst>
          </p:cNvPr>
          <p:cNvSpPr>
            <a:spLocks noGrp="1"/>
          </p:cNvSpPr>
          <p:nvPr>
            <p:ph type="title"/>
          </p:nvPr>
        </p:nvSpPr>
        <p:spPr/>
        <p:txBody>
          <a:bodyPr/>
          <a:lstStyle/>
          <a:p>
            <a:r>
              <a:rPr lang="en-US" dirty="0"/>
              <a:t>Some resources</a:t>
            </a:r>
          </a:p>
        </p:txBody>
      </p:sp>
      <p:sp>
        <p:nvSpPr>
          <p:cNvPr id="3" name="Content Placeholder 2">
            <a:extLst>
              <a:ext uri="{FF2B5EF4-FFF2-40B4-BE49-F238E27FC236}">
                <a16:creationId xmlns:a16="http://schemas.microsoft.com/office/drawing/2014/main" id="{B9245957-D01A-BF49-BAB0-6B930B2DC2CC}"/>
              </a:ext>
            </a:extLst>
          </p:cNvPr>
          <p:cNvSpPr>
            <a:spLocks noGrp="1"/>
          </p:cNvSpPr>
          <p:nvPr>
            <p:ph idx="1"/>
          </p:nvPr>
        </p:nvSpPr>
        <p:spPr/>
        <p:txBody>
          <a:bodyPr/>
          <a:lstStyle/>
          <a:p>
            <a:r>
              <a:rPr lang="en-US" dirty="0">
                <a:hlinkClick r:id="rId2"/>
              </a:rPr>
              <a:t>https://social-science-data-editors.github.io/guidance/</a:t>
            </a:r>
            <a:r>
              <a:rPr lang="en-US" dirty="0"/>
              <a:t> </a:t>
            </a:r>
          </a:p>
          <a:p>
            <a:r>
              <a:rPr lang="en-US" dirty="0">
                <a:hlinkClick r:id="rId3"/>
              </a:rPr>
              <a:t>https://aeadataeditor.github.io/aea-de-guidance/</a:t>
            </a:r>
            <a:endParaRPr lang="en-US" dirty="0"/>
          </a:p>
          <a:p>
            <a:pPr lvl="1"/>
            <a:r>
              <a:rPr lang="en-US" b="1" dirty="0">
                <a:hlinkClick r:id="rId4"/>
              </a:rPr>
              <a:t>template README</a:t>
            </a:r>
            <a:r>
              <a:rPr lang="en-US" dirty="0"/>
              <a:t> </a:t>
            </a:r>
          </a:p>
          <a:p>
            <a:pPr lvl="1"/>
            <a:r>
              <a:rPr lang="en-US" dirty="0">
                <a:hlinkClick r:id="rId5"/>
              </a:rPr>
              <a:t>discussion of licensing</a:t>
            </a:r>
            <a:endParaRPr lang="en-US" dirty="0"/>
          </a:p>
          <a:p>
            <a:pPr lvl="1"/>
            <a:r>
              <a:rPr lang="en-US" dirty="0">
                <a:hlinkClick r:id="rId6"/>
              </a:rPr>
              <a:t>data citation guidance</a:t>
            </a:r>
            <a:endParaRPr lang="en-US" dirty="0"/>
          </a:p>
          <a:p>
            <a:r>
              <a:rPr lang="en-US" dirty="0"/>
              <a:t>German example:</a:t>
            </a:r>
          </a:p>
          <a:p>
            <a:pPr lvl="1"/>
            <a:r>
              <a:rPr lang="en-US" dirty="0"/>
              <a:t>Establishment History Panel (BHP)  DOI: </a:t>
            </a:r>
            <a:r>
              <a:rPr lang="en-US" dirty="0">
                <a:hlinkClick r:id="rId7"/>
              </a:rPr>
              <a:t>10.5164/IAB.BHP7516.de.en.v1</a:t>
            </a:r>
            <a:endParaRPr lang="en-US" dirty="0"/>
          </a:p>
          <a:p>
            <a:r>
              <a:rPr lang="en-US" dirty="0"/>
              <a:t>French verification service “</a:t>
            </a:r>
            <a:r>
              <a:rPr lang="en-US" dirty="0" err="1" smtClean="0"/>
              <a:t>cascad</a:t>
            </a:r>
            <a:r>
              <a:rPr lang="en-US" dirty="0" smtClean="0"/>
              <a:t>” </a:t>
            </a:r>
            <a:r>
              <a:rPr lang="en-US" dirty="0"/>
              <a:t>within French RDC CASD</a:t>
            </a:r>
          </a:p>
          <a:p>
            <a:pPr lvl="1"/>
            <a:r>
              <a:rPr lang="en-US" dirty="0">
                <a:hlinkClick r:id="rId8"/>
              </a:rPr>
              <a:t>https://www.casd.eu/en/le-centre-dacces-securise-aux-donnees-casd/certification-de-resultats-cascad-casd/</a:t>
            </a:r>
            <a:r>
              <a:rPr lang="en-US" dirty="0"/>
              <a:t> </a:t>
            </a:r>
          </a:p>
          <a:p>
            <a:pPr lvl="1"/>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6E97958D-F905-FA47-B11A-5F6EBCECBE49}"/>
              </a:ext>
            </a:extLst>
          </p:cNvPr>
          <p:cNvPicPr>
            <a:picLocks noChangeAspect="1"/>
          </p:cNvPicPr>
          <p:nvPr/>
        </p:nvPicPr>
        <p:blipFill>
          <a:blip r:embed="rId9"/>
          <a:stretch>
            <a:fillRect/>
          </a:stretch>
        </p:blipFill>
        <p:spPr>
          <a:xfrm>
            <a:off x="9259390" y="1605695"/>
            <a:ext cx="1915885" cy="685204"/>
          </a:xfrm>
          <a:prstGeom prst="rect">
            <a:avLst/>
          </a:prstGeom>
        </p:spPr>
      </p:pic>
      <p:pic>
        <p:nvPicPr>
          <p:cNvPr id="5" name="Picture 4">
            <a:extLst>
              <a:ext uri="{FF2B5EF4-FFF2-40B4-BE49-F238E27FC236}">
                <a16:creationId xmlns:a16="http://schemas.microsoft.com/office/drawing/2014/main" id="{DF2AA0D5-F1E5-E849-B719-A59C9640D71A}"/>
              </a:ext>
            </a:extLst>
          </p:cNvPr>
          <p:cNvPicPr>
            <a:picLocks noChangeAspect="1"/>
          </p:cNvPicPr>
          <p:nvPr/>
        </p:nvPicPr>
        <p:blipFill>
          <a:blip r:embed="rId10"/>
          <a:stretch>
            <a:fillRect/>
          </a:stretch>
        </p:blipFill>
        <p:spPr>
          <a:xfrm>
            <a:off x="8833757" y="2290899"/>
            <a:ext cx="1546860" cy="524730"/>
          </a:xfrm>
          <a:prstGeom prst="rect">
            <a:avLst/>
          </a:prstGeom>
        </p:spPr>
      </p:pic>
    </p:spTree>
    <p:extLst>
      <p:ext uri="{BB962C8B-B14F-4D97-AF65-F5344CB8AC3E}">
        <p14:creationId xmlns:p14="http://schemas.microsoft.com/office/powerpoint/2010/main" val="15965026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flipH="1">
            <a:off x="1741378" y="3094850"/>
            <a:ext cx="1674802" cy="966468"/>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748975">
                  <a:extLst>
                    <a:ext uri="{9D8B030D-6E8A-4147-A177-3AD203B41FA5}">
                      <a16:colId xmlns:a16="http://schemas.microsoft.com/office/drawing/2014/main" val="3059663525"/>
                    </a:ext>
                  </a:extLst>
                </a:gridCol>
                <a:gridCol w="1447359">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a:t>Same data</a:t>
                      </a:r>
                    </a:p>
                  </a:txBody>
                  <a:tcPr/>
                </a:tc>
                <a:tc>
                  <a:txBody>
                    <a:bodyPr/>
                    <a:lstStyle/>
                    <a:p>
                      <a:r>
                        <a:rPr lang="en-US" dirty="0"/>
                        <a:t>Same code</a:t>
                      </a:r>
                    </a:p>
                  </a:txBody>
                  <a:tcPr/>
                </a:tc>
                <a:tc>
                  <a:txBody>
                    <a:bodyPr/>
                    <a:lstStyle/>
                    <a:p>
                      <a:r>
                        <a:rPr lang="en-US" dirty="0"/>
                        <a:t>Same methods</a:t>
                      </a:r>
                    </a:p>
                  </a:txBody>
                  <a:tcPr/>
                </a:tc>
                <a:tc>
                  <a:txBody>
                    <a:bodyPr/>
                    <a:lstStyle/>
                    <a:p>
                      <a:r>
                        <a:rPr lang="en-US" dirty="0"/>
                        <a:t>Same context</a:t>
                      </a: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665179175"/>
      </p:ext>
    </p:extLst>
  </p:cSld>
  <p:clrMapOvr>
    <a:masterClrMapping/>
  </p:clrMapOvr>
  <mc:AlternateContent xmlns:mc="http://schemas.openxmlformats.org/markup-compatibility/2006" xmlns:p14="http://schemas.microsoft.com/office/powerpoint/2010/main">
    <mc:Choice Requires="p14">
      <p:transition spd="med" p14:dur="700" advTm="16767">
        <p:fade/>
      </p:transition>
    </mc:Choice>
    <mc:Fallback xmlns="">
      <p:transition spd="med" advTm="1676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369332"/>
          </a:xfrm>
          <a:prstGeom prst="rect">
            <a:avLst/>
          </a:prstGeom>
          <a:noFill/>
        </p:spPr>
        <p:txBody>
          <a:bodyPr wrap="square" rtlCol="0">
            <a:spAutoFit/>
          </a:bodyPr>
          <a:lstStyle/>
          <a:p>
            <a:pPr algn="ctr"/>
            <a:endParaRPr lang="en-US" dirty="0">
              <a:solidFill>
                <a:schemeClr val="bg1"/>
              </a:solidFill>
            </a:endParaRPr>
          </a:p>
        </p:txBody>
      </p:sp>
      <p:pic>
        <p:nvPicPr>
          <p:cNvPr id="3" name="Picture 2"/>
          <p:cNvPicPr>
            <a:picLocks noChangeAspect="1"/>
          </p:cNvPicPr>
          <p:nvPr/>
        </p:nvPicPr>
        <p:blipFill>
          <a:blip r:embed="rId4"/>
          <a:stretch>
            <a:fillRect/>
          </a:stretch>
        </p:blipFill>
        <p:spPr>
          <a:xfrm>
            <a:off x="3679322" y="338816"/>
            <a:ext cx="4552950" cy="1809750"/>
          </a:xfrm>
          <a:prstGeom prst="rect">
            <a:avLst/>
          </a:prstGeom>
        </p:spPr>
      </p:pic>
      <p:pic>
        <p:nvPicPr>
          <p:cNvPr id="6" name="Picture 5"/>
          <p:cNvPicPr>
            <a:picLocks noChangeAspect="1"/>
          </p:cNvPicPr>
          <p:nvPr/>
        </p:nvPicPr>
        <p:blipFill>
          <a:blip r:embed="rId5"/>
          <a:stretch>
            <a:fillRect/>
          </a:stretch>
        </p:blipFill>
        <p:spPr>
          <a:xfrm>
            <a:off x="4147816" y="2344976"/>
            <a:ext cx="3615963" cy="4120203"/>
          </a:xfrm>
          <a:prstGeom prst="rect">
            <a:avLst/>
          </a:prstGeom>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544871013"/>
      </p:ext>
    </p:extLst>
  </p:cSld>
  <p:clrMapOvr>
    <a:masterClrMapping/>
  </p:clrMapOvr>
  <mc:AlternateContent xmlns:mc="http://schemas.openxmlformats.org/markup-compatibility/2006" xmlns:p14="http://schemas.microsoft.com/office/powerpoint/2010/main">
    <mc:Choice Requires="p14">
      <p:transition spd="slow" p14:dur="2000" advTm="12653"/>
    </mc:Choice>
    <mc:Fallback xmlns="">
      <p:transition spd="slow" advTm="126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fontAlgn="base"/>
            <a:r>
              <a:rPr lang="en-US" b="1" u="sng" dirty="0" smtClean="0"/>
              <a:t>Access </a:t>
            </a:r>
            <a:r>
              <a:rPr lang="en-US" b="1" u="sng" dirty="0"/>
              <a:t>to the data and code </a:t>
            </a:r>
            <a:r>
              <a:rPr lang="en-US" b="1" u="sng" dirty="0" smtClean="0"/>
              <a:t>must be </a:t>
            </a:r>
            <a:r>
              <a:rPr lang="en-US" b="1" u="sng" dirty="0"/>
              <a:t>clearly and precisely documented and is non-exclusive to the authors.</a:t>
            </a:r>
          </a:p>
          <a:p>
            <a:pPr fontAlgn="base"/>
            <a:r>
              <a:rPr lang="en-US" dirty="0">
                <a:solidFill>
                  <a:schemeClr val="bg1">
                    <a:lumMod val="75000"/>
                  </a:schemeClr>
                </a:solidFill>
              </a:rPr>
              <a:t>Authors </a:t>
            </a:r>
            <a:r>
              <a:rPr lang="en-US" dirty="0" smtClean="0">
                <a:solidFill>
                  <a:schemeClr val="bg1">
                    <a:lumMod val="75000"/>
                  </a:schemeClr>
                </a:solidFill>
              </a:rPr>
              <a:t>… </a:t>
            </a:r>
            <a:r>
              <a:rPr lang="en-US" dirty="0">
                <a:solidFill>
                  <a:schemeClr val="bg1">
                    <a:lumMod val="75000"/>
                  </a:schemeClr>
                </a:solidFill>
              </a:rPr>
              <a:t>must </a:t>
            </a:r>
            <a:r>
              <a:rPr lang="en-US" sz="3200" b="1" dirty="0">
                <a:solidFill>
                  <a:schemeClr val="accent2">
                    <a:lumMod val="75000"/>
                  </a:schemeClr>
                </a:solidFill>
              </a:rPr>
              <a:t>provide</a:t>
            </a:r>
            <a:r>
              <a:rPr lang="en-US" dirty="0">
                <a:solidFill>
                  <a:schemeClr val="bg1">
                    <a:lumMod val="75000"/>
                  </a:schemeClr>
                </a:solidFill>
              </a:rPr>
              <a:t>, </a:t>
            </a:r>
            <a:r>
              <a:rPr lang="en-US" sz="3200" b="1" dirty="0">
                <a:solidFill>
                  <a:schemeClr val="accent6">
                    <a:lumMod val="75000"/>
                  </a:schemeClr>
                </a:solidFill>
              </a:rPr>
              <a:t>prior to acceptance</a:t>
            </a:r>
            <a:r>
              <a:rPr lang="en-US" dirty="0">
                <a:solidFill>
                  <a:schemeClr val="bg1">
                    <a:lumMod val="75000"/>
                  </a:schemeClr>
                </a:solidFill>
              </a:rPr>
              <a:t>, the data, programs, and other details of the computations </a:t>
            </a:r>
            <a:r>
              <a:rPr lang="en-US" sz="3200" b="1" dirty="0">
                <a:solidFill>
                  <a:schemeClr val="accent4">
                    <a:lumMod val="75000"/>
                  </a:schemeClr>
                </a:solidFill>
              </a:rPr>
              <a:t>sufficient to permit replication</a:t>
            </a:r>
            <a:r>
              <a:rPr lang="en-US" dirty="0">
                <a:solidFill>
                  <a:schemeClr val="bg1">
                    <a:lumMod val="75000"/>
                  </a:schemeClr>
                </a:solidFill>
              </a:rPr>
              <a:t>, as well as </a:t>
            </a:r>
            <a:r>
              <a:rPr lang="en-US" b="1" dirty="0">
                <a:solidFill>
                  <a:schemeClr val="accent1">
                    <a:lumMod val="75000"/>
                  </a:schemeClr>
                </a:solidFill>
              </a:rPr>
              <a:t>information about access to data and programs</a:t>
            </a:r>
            <a:r>
              <a:rPr lang="en-US" b="1" dirty="0" smtClean="0">
                <a:solidFill>
                  <a:schemeClr val="accent1">
                    <a:lumMod val="75000"/>
                  </a:schemeClr>
                </a:solidFill>
              </a:rPr>
              <a:t>.</a:t>
            </a:r>
          </a:p>
          <a:p>
            <a:pPr fontAlgn="base"/>
            <a:r>
              <a:rPr lang="en-US" sz="3600" b="1" dirty="0" smtClean="0"/>
              <a:t>We test that.</a:t>
            </a:r>
          </a:p>
          <a:p>
            <a:pPr fontAlgn="base"/>
            <a:endParaRPr lang="en-US" b="1" dirty="0">
              <a:solidFill>
                <a:schemeClr val="accent1">
                  <a:lumMod val="75000"/>
                </a:schemeClr>
              </a:solidFill>
            </a:endParaRPr>
          </a:p>
          <a:p>
            <a:endParaRPr lang="en-US" dirty="0"/>
          </a:p>
        </p:txBody>
      </p:sp>
      <p:sp>
        <p:nvSpPr>
          <p:cNvPr id="2" name="Title 1"/>
          <p:cNvSpPr>
            <a:spLocks noGrp="1"/>
          </p:cNvSpPr>
          <p:nvPr>
            <p:ph type="title"/>
          </p:nvPr>
        </p:nvSpPr>
        <p:spPr/>
        <p:txBody>
          <a:bodyPr/>
          <a:lstStyle/>
          <a:p>
            <a:r>
              <a:rPr lang="en-US" dirty="0"/>
              <a:t>AEA Data &amp; Code Availability Policy (2019)</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720326049"/>
      </p:ext>
    </p:extLst>
  </p:cSld>
  <p:clrMapOvr>
    <a:masterClrMapping/>
  </p:clrMapOvr>
  <mc:AlternateContent xmlns:mc="http://schemas.openxmlformats.org/markup-compatibility/2006" xmlns:p14="http://schemas.microsoft.com/office/powerpoint/2010/main">
    <mc:Choice Requires="p14">
      <p:transition spd="slow" p14:dur="2000" advTm="37330"/>
    </mc:Choice>
    <mc:Fallback xmlns="">
      <p:transition spd="slow" advTm="373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sz="half" idx="1"/>
          </p:nvPr>
        </p:nvSpPr>
        <p:spPr/>
        <p:txBody>
          <a:bodyPr>
            <a:normAutofit fontScale="77500" lnSpcReduction="20000"/>
          </a:bodyPr>
          <a:lstStyle/>
          <a:p>
            <a:pPr marL="0" indent="0">
              <a:buNone/>
            </a:pPr>
            <a:r>
              <a:rPr lang="en-US" sz="3200" b="1" dirty="0" smtClean="0">
                <a:solidFill>
                  <a:srgbClr val="C00000"/>
                </a:solidFill>
              </a:rPr>
              <a:t>Pre-emptively improve code archives</a:t>
            </a:r>
          </a:p>
          <a:p>
            <a:r>
              <a:rPr lang="en-US" sz="3600" dirty="0" smtClean="0"/>
              <a:t>By </a:t>
            </a:r>
            <a:r>
              <a:rPr lang="en-US" sz="3600" b="1" u="sng" dirty="0" smtClean="0"/>
              <a:t>conducting reproducibility checks</a:t>
            </a:r>
            <a:r>
              <a:rPr lang="en-US" sz="3600" b="1" dirty="0" smtClean="0"/>
              <a:t> </a:t>
            </a:r>
            <a:r>
              <a:rPr lang="en-US" sz="3600" dirty="0" smtClean="0"/>
              <a:t>when we can</a:t>
            </a:r>
          </a:p>
          <a:p>
            <a:pPr lvl="1"/>
            <a:r>
              <a:rPr lang="en-US" sz="3200" dirty="0" smtClean="0"/>
              <a:t>Request data when not freely downloadable</a:t>
            </a:r>
          </a:p>
          <a:p>
            <a:endParaRPr lang="en-US" sz="3600" dirty="0"/>
          </a:p>
          <a:p>
            <a:endParaRPr lang="en-US" sz="3600" dirty="0" smtClean="0"/>
          </a:p>
          <a:p>
            <a:r>
              <a:rPr lang="en-US" sz="3600" dirty="0" smtClean="0">
                <a:solidFill>
                  <a:schemeClr val="accent1"/>
                </a:solidFill>
              </a:rPr>
              <a:t>By </a:t>
            </a:r>
            <a:r>
              <a:rPr lang="en-US" sz="3600" b="1" u="sng" dirty="0" smtClean="0">
                <a:solidFill>
                  <a:schemeClr val="accent1"/>
                </a:solidFill>
              </a:rPr>
              <a:t>working with groups or people that conduct reproducibility checks</a:t>
            </a:r>
            <a:r>
              <a:rPr lang="en-US" sz="3600" dirty="0" smtClean="0">
                <a:solidFill>
                  <a:schemeClr val="accent1"/>
                </a:solidFill>
              </a:rPr>
              <a:t> </a:t>
            </a:r>
            <a:br>
              <a:rPr lang="en-US" sz="3600" dirty="0" smtClean="0">
                <a:solidFill>
                  <a:schemeClr val="accent1"/>
                </a:solidFill>
              </a:rPr>
            </a:br>
            <a:r>
              <a:rPr lang="en-US" sz="3600" dirty="0" smtClean="0">
                <a:solidFill>
                  <a:schemeClr val="accent1"/>
                </a:solidFill>
              </a:rPr>
              <a:t>when we cannot</a:t>
            </a:r>
          </a:p>
        </p:txBody>
      </p:sp>
      <p:sp>
        <p:nvSpPr>
          <p:cNvPr id="2" name="Content Placeholder 1"/>
          <p:cNvSpPr>
            <a:spLocks noGrp="1"/>
          </p:cNvSpPr>
          <p:nvPr>
            <p:ph sz="half" idx="2"/>
          </p:nvPr>
        </p:nvSpPr>
        <p:spPr>
          <a:xfrm>
            <a:off x="6229349" y="1825625"/>
            <a:ext cx="5181600" cy="1041526"/>
          </a:xfrm>
          <a:solidFill>
            <a:schemeClr val="bg1"/>
          </a:solidFill>
          <a:ln w="63500">
            <a:solidFill>
              <a:schemeClr val="accent1">
                <a:shade val="50000"/>
              </a:schemeClr>
            </a:solidFill>
          </a:ln>
          <a:effectLst>
            <a:outerShdw blurRad="50800" dist="38100" dir="2700000" algn="tl" rotWithShape="0">
              <a:prstClr val="black">
                <a:alpha val="40000"/>
              </a:prstClr>
            </a:outerShdw>
          </a:effectLst>
        </p:spPr>
        <p:txBody>
          <a:bodyPr anchor="ctr">
            <a:normAutofit fontScale="77500" lnSpcReduction="20000"/>
          </a:bodyPr>
          <a:lstStyle/>
          <a:p>
            <a:pPr marL="0" indent="0" algn="ctr">
              <a:buNone/>
            </a:pPr>
            <a:r>
              <a:rPr lang="en-US" sz="4000" b="1" dirty="0" smtClean="0"/>
              <a:t>Proprietary and confidential data pose a challenge</a:t>
            </a:r>
            <a:endParaRPr lang="en-US" sz="4000" b="1" dirty="0"/>
          </a:p>
        </p:txBody>
      </p:sp>
      <p:sp>
        <p:nvSpPr>
          <p:cNvPr id="3" name="TextBox 2"/>
          <p:cNvSpPr txBox="1"/>
          <p:nvPr/>
        </p:nvSpPr>
        <p:spPr>
          <a:xfrm>
            <a:off x="6423477" y="3151188"/>
            <a:ext cx="4793343" cy="707886"/>
          </a:xfrm>
          <a:prstGeom prst="rect">
            <a:avLst/>
          </a:prstGeom>
          <a:noFill/>
        </p:spPr>
        <p:txBody>
          <a:bodyPr wrap="square" rtlCol="0">
            <a:spAutoFit/>
          </a:bodyPr>
          <a:lstStyle/>
          <a:p>
            <a:pPr algn="ctr"/>
            <a:r>
              <a:rPr lang="en-US" sz="2000" b="1" dirty="0" smtClean="0">
                <a:solidFill>
                  <a:srgbClr val="C00000"/>
                </a:solidFill>
              </a:rPr>
              <a:t>How do you check code when the data access is complex?</a:t>
            </a:r>
            <a:endParaRPr lang="en-US" sz="2000" b="1" dirty="0">
              <a:solidFill>
                <a:srgbClr val="C00000"/>
              </a:solidFill>
            </a:endParaRP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1401223764"/>
      </p:ext>
    </p:extLst>
  </p:cSld>
  <p:clrMapOvr>
    <a:masterClrMapping/>
  </p:clrMapOvr>
  <mc:AlternateContent xmlns:mc="http://schemas.openxmlformats.org/markup-compatibility/2006" xmlns:p14="http://schemas.microsoft.com/office/powerpoint/2010/main">
    <mc:Choice Requires="p14">
      <p:transition spd="slow" p14:dur="2000" advTm="34756"/>
    </mc:Choice>
    <mc:Fallback xmlns="">
      <p:transition spd="slow" advTm="347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5">
                                            <p:txEl>
                                              <p:pRg st="0" end="0"/>
                                            </p:txEl>
                                          </p:spTgt>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grpId="0" nodeType="afterEffect">
                                  <p:stCondLst>
                                    <p:cond delay="1000"/>
                                  </p:stCondLst>
                                  <p:childTnLst>
                                    <p:set>
                                      <p:cBhvr>
                                        <p:cTn id="15" dur="1" fill="hold">
                                          <p:stCondLst>
                                            <p:cond delay="0"/>
                                          </p:stCondLst>
                                        </p:cTn>
                                        <p:tgtEl>
                                          <p:spTgt spid="2">
                                            <p:bg/>
                                          </p:spTgt>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0" fill="hold" display="0">
                  <p:stCondLst>
                    <p:cond delay="indefinite"/>
                  </p:stCondLst>
                  <p:endCondLst>
                    <p:cond evt="onStopAudio" delay="0">
                      <p:tgtEl>
                        <p:sldTgt/>
                      </p:tgtEl>
                    </p:cond>
                  </p:endCondLst>
                </p:cTn>
                <p:tgtEl>
                  <p:spTgt spid="6"/>
                </p:tgtEl>
              </p:cMediaNode>
            </p:audio>
          </p:childTnLst>
        </p:cTn>
      </p:par>
    </p:tnLst>
    <p:bldLst>
      <p:bldP spid="5" grpId="0" uiExpand="1" build="p"/>
      <p:bldP spid="2" grpId="0" uiExpand="1" build="p" animBg="1"/>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620043" y="2581438"/>
            <a:ext cx="2737673" cy="369332"/>
          </a:xfrm>
          <a:prstGeom prst="rect">
            <a:avLst/>
          </a:prstGeom>
          <a:noFill/>
        </p:spPr>
        <p:txBody>
          <a:bodyPr wrap="none" rtlCol="0">
            <a:spAutoFit/>
          </a:bodyPr>
          <a:lstStyle/>
          <a:p>
            <a:r>
              <a:rPr lang="en-US" dirty="0" smtClean="0"/>
              <a:t>Can we access all the data?</a:t>
            </a:r>
            <a:endParaRPr lang="en-US" dirty="0"/>
          </a:p>
        </p:txBody>
      </p:sp>
      <p:sp>
        <p:nvSpPr>
          <p:cNvPr id="24" name="Flowchart: Internal Storage 23"/>
          <p:cNvSpPr/>
          <p:nvPr/>
        </p:nvSpPr>
        <p:spPr>
          <a:xfrm>
            <a:off x="786580" y="757085"/>
            <a:ext cx="1641987" cy="924232"/>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Request  for evaluation</a:t>
            </a:r>
            <a:endParaRPr lang="en-US" dirty="0"/>
          </a:p>
        </p:txBody>
      </p:sp>
      <p:sp>
        <p:nvSpPr>
          <p:cNvPr id="25" name="Flowchart: Document 24"/>
          <p:cNvSpPr/>
          <p:nvPr/>
        </p:nvSpPr>
        <p:spPr>
          <a:xfrm>
            <a:off x="9144001" y="571028"/>
            <a:ext cx="1966451" cy="1296348"/>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on</a:t>
            </a:r>
          </a:p>
          <a:p>
            <a:pPr algn="ctr"/>
            <a:r>
              <a:rPr lang="en-US" dirty="0"/>
              <a:t>p</a:t>
            </a:r>
            <a:r>
              <a:rPr lang="en-US" dirty="0" smtClean="0"/>
              <a:t>rovenance and data citations</a:t>
            </a:r>
            <a:endParaRPr lang="en-US" dirty="0"/>
          </a:p>
        </p:txBody>
      </p:sp>
      <p:sp>
        <p:nvSpPr>
          <p:cNvPr id="26" name="Flowchart: Process 25"/>
          <p:cNvSpPr/>
          <p:nvPr/>
        </p:nvSpPr>
        <p:spPr>
          <a:xfrm>
            <a:off x="3254478" y="571027"/>
            <a:ext cx="1927123" cy="12963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citation and provenance analysis</a:t>
            </a:r>
            <a:endParaRPr lang="en-US" dirty="0"/>
          </a:p>
        </p:txBody>
      </p:sp>
      <p:sp>
        <p:nvSpPr>
          <p:cNvPr id="27" name="Flowchart: Decision 26"/>
          <p:cNvSpPr/>
          <p:nvPr/>
        </p:nvSpPr>
        <p:spPr>
          <a:xfrm>
            <a:off x="3357716" y="2397771"/>
            <a:ext cx="1720645" cy="786581"/>
          </a:xfrm>
          <a:prstGeom prst="flowChartDecisi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Decision 27"/>
          <p:cNvSpPr/>
          <p:nvPr/>
        </p:nvSpPr>
        <p:spPr>
          <a:xfrm>
            <a:off x="3357716" y="3664834"/>
            <a:ext cx="1720645" cy="786581"/>
          </a:xfrm>
          <a:prstGeom prst="flowChartDecisio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1241752" y="3664834"/>
            <a:ext cx="2115964" cy="646331"/>
          </a:xfrm>
          <a:prstGeom prst="rect">
            <a:avLst/>
          </a:prstGeom>
          <a:noFill/>
        </p:spPr>
        <p:txBody>
          <a:bodyPr wrap="none" rtlCol="0">
            <a:spAutoFit/>
          </a:bodyPr>
          <a:lstStyle/>
          <a:p>
            <a:r>
              <a:rPr lang="en-US" dirty="0" smtClean="0"/>
              <a:t>Do we know how/</a:t>
            </a:r>
          </a:p>
          <a:p>
            <a:r>
              <a:rPr lang="en-US" dirty="0" smtClean="0"/>
              <a:t>somebody who can?</a:t>
            </a:r>
            <a:endParaRPr lang="en-US" dirty="0"/>
          </a:p>
        </p:txBody>
      </p:sp>
      <p:sp>
        <p:nvSpPr>
          <p:cNvPr id="30" name="Flowchart: Process 29"/>
          <p:cNvSpPr/>
          <p:nvPr/>
        </p:nvSpPr>
        <p:spPr>
          <a:xfrm>
            <a:off x="5869247" y="2293882"/>
            <a:ext cx="1946787" cy="994358"/>
          </a:xfrm>
          <a:prstGeom prst="flowChart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Conduct reproducibility check</a:t>
            </a:r>
            <a:endParaRPr lang="en-US" dirty="0"/>
          </a:p>
        </p:txBody>
      </p:sp>
      <p:sp>
        <p:nvSpPr>
          <p:cNvPr id="31" name="Flowchart: Process 30"/>
          <p:cNvSpPr/>
          <p:nvPr/>
        </p:nvSpPr>
        <p:spPr>
          <a:xfrm>
            <a:off x="3244644" y="5513555"/>
            <a:ext cx="1946787" cy="994358"/>
          </a:xfrm>
          <a:prstGeom prst="flowChartProcess">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Conduct</a:t>
            </a:r>
          </a:p>
          <a:p>
            <a:pPr algn="ctr"/>
            <a:r>
              <a:rPr lang="en-US" dirty="0" smtClean="0"/>
              <a:t>Code</a:t>
            </a:r>
          </a:p>
          <a:p>
            <a:pPr algn="ctr"/>
            <a:r>
              <a:rPr lang="en-US" dirty="0" smtClean="0"/>
              <a:t>check</a:t>
            </a:r>
            <a:endParaRPr lang="en-US" dirty="0"/>
          </a:p>
        </p:txBody>
      </p:sp>
      <p:sp>
        <p:nvSpPr>
          <p:cNvPr id="35" name="Flowchart: Document 34"/>
          <p:cNvSpPr/>
          <p:nvPr/>
        </p:nvSpPr>
        <p:spPr>
          <a:xfrm>
            <a:off x="9144001" y="2142887"/>
            <a:ext cx="1966451" cy="1296348"/>
          </a:xfrm>
          <a:prstGeom prst="flowChartDocumen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on</a:t>
            </a:r>
          </a:p>
          <a:p>
            <a:pPr algn="ctr"/>
            <a:r>
              <a:rPr lang="en-US" dirty="0" smtClean="0"/>
              <a:t>computational reproducibility</a:t>
            </a:r>
            <a:endParaRPr lang="en-US" dirty="0"/>
          </a:p>
        </p:txBody>
      </p:sp>
      <p:sp>
        <p:nvSpPr>
          <p:cNvPr id="36" name="Flowchart: Document 35"/>
          <p:cNvSpPr/>
          <p:nvPr/>
        </p:nvSpPr>
        <p:spPr>
          <a:xfrm>
            <a:off x="9144001" y="5521437"/>
            <a:ext cx="1966451" cy="1072403"/>
          </a:xfrm>
          <a:prstGeom prst="flowChartDocumen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on</a:t>
            </a:r>
          </a:p>
          <a:p>
            <a:pPr algn="ctr"/>
            <a:r>
              <a:rPr lang="en-US" dirty="0" smtClean="0"/>
              <a:t>potential reproducibility</a:t>
            </a:r>
            <a:endParaRPr lang="en-US" dirty="0"/>
          </a:p>
        </p:txBody>
      </p:sp>
      <p:cxnSp>
        <p:nvCxnSpPr>
          <p:cNvPr id="39" name="Straight Arrow Connector 38"/>
          <p:cNvCxnSpPr>
            <a:stCxn id="24" idx="3"/>
            <a:endCxn id="26" idx="1"/>
          </p:cNvCxnSpPr>
          <p:nvPr/>
        </p:nvCxnSpPr>
        <p:spPr>
          <a:xfrm>
            <a:off x="2428567" y="1219201"/>
            <a:ext cx="825911"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6" idx="2"/>
            <a:endCxn id="27" idx="0"/>
          </p:cNvCxnSpPr>
          <p:nvPr/>
        </p:nvCxnSpPr>
        <p:spPr>
          <a:xfrm flipH="1">
            <a:off x="4218039" y="1867375"/>
            <a:ext cx="1" cy="530396"/>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7" idx="2"/>
            <a:endCxn id="28" idx="0"/>
          </p:cNvCxnSpPr>
          <p:nvPr/>
        </p:nvCxnSpPr>
        <p:spPr>
          <a:xfrm>
            <a:off x="4218039" y="3184352"/>
            <a:ext cx="0" cy="48048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8" idx="2"/>
            <a:endCxn id="31" idx="0"/>
          </p:cNvCxnSpPr>
          <p:nvPr/>
        </p:nvCxnSpPr>
        <p:spPr>
          <a:xfrm flipH="1">
            <a:off x="4218038" y="4451415"/>
            <a:ext cx="1" cy="106214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27" idx="3"/>
            <a:endCxn id="30" idx="1"/>
          </p:cNvCxnSpPr>
          <p:nvPr/>
        </p:nvCxnSpPr>
        <p:spPr>
          <a:xfrm flipV="1">
            <a:off x="5078361" y="2791061"/>
            <a:ext cx="790886"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28" idx="3"/>
            <a:endCxn id="92" idx="1"/>
          </p:cNvCxnSpPr>
          <p:nvPr/>
        </p:nvCxnSpPr>
        <p:spPr>
          <a:xfrm flipV="1">
            <a:off x="5078361" y="4053644"/>
            <a:ext cx="395319" cy="448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30" idx="3"/>
            <a:endCxn id="35" idx="1"/>
          </p:cNvCxnSpPr>
          <p:nvPr/>
        </p:nvCxnSpPr>
        <p:spPr>
          <a:xfrm>
            <a:off x="7816034" y="2791061"/>
            <a:ext cx="1327967" cy="0"/>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26" idx="3"/>
            <a:endCxn id="25" idx="1"/>
          </p:cNvCxnSpPr>
          <p:nvPr/>
        </p:nvCxnSpPr>
        <p:spPr>
          <a:xfrm>
            <a:off x="5181601" y="1219201"/>
            <a:ext cx="3962400" cy="1"/>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0" name="Flowchart: Process 89"/>
          <p:cNvSpPr/>
          <p:nvPr/>
        </p:nvSpPr>
        <p:spPr>
          <a:xfrm>
            <a:off x="5561656" y="3915515"/>
            <a:ext cx="4798141" cy="1450389"/>
          </a:xfrm>
          <a:prstGeom prst="flowChartProcess">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Elbow Connector 77"/>
          <p:cNvCxnSpPr>
            <a:stCxn id="91" idx="3"/>
            <a:endCxn id="35" idx="3"/>
          </p:cNvCxnSpPr>
          <p:nvPr/>
        </p:nvCxnSpPr>
        <p:spPr>
          <a:xfrm flipV="1">
            <a:off x="9927588" y="2791061"/>
            <a:ext cx="1182864" cy="1849648"/>
          </a:xfrm>
          <a:prstGeom prst="bentConnector3">
            <a:avLst>
              <a:gd name="adj1" fmla="val 145953"/>
            </a:avLst>
          </a:prstGeom>
          <a:ln w="57150">
            <a:solidFill>
              <a:schemeClr val="accent6">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1" name="Flowchart: Process 90"/>
          <p:cNvSpPr/>
          <p:nvPr/>
        </p:nvSpPr>
        <p:spPr>
          <a:xfrm>
            <a:off x="7980801" y="4143530"/>
            <a:ext cx="1946787" cy="994358"/>
          </a:xfrm>
          <a:prstGeom prst="flowChart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Conducts reproducibility check</a:t>
            </a:r>
            <a:endParaRPr lang="en-US" dirty="0"/>
          </a:p>
        </p:txBody>
      </p:sp>
      <p:sp>
        <p:nvSpPr>
          <p:cNvPr id="92" name="Flowchart: Process 91"/>
          <p:cNvSpPr/>
          <p:nvPr/>
        </p:nvSpPr>
        <p:spPr>
          <a:xfrm>
            <a:off x="5473680" y="3720027"/>
            <a:ext cx="2001520" cy="667233"/>
          </a:xfrm>
          <a:prstGeom prst="flowChartProcess">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Contact</a:t>
            </a:r>
          </a:p>
          <a:p>
            <a:pPr algn="ctr"/>
            <a:r>
              <a:rPr lang="en-US" dirty="0" smtClean="0"/>
              <a:t>third party</a:t>
            </a:r>
            <a:endParaRPr lang="en-US" dirty="0"/>
          </a:p>
        </p:txBody>
      </p:sp>
      <p:cxnSp>
        <p:nvCxnSpPr>
          <p:cNvPr id="93" name="Elbow Connector 92"/>
          <p:cNvCxnSpPr>
            <a:stCxn id="92" idx="2"/>
            <a:endCxn id="91" idx="1"/>
          </p:cNvCxnSpPr>
          <p:nvPr/>
        </p:nvCxnSpPr>
        <p:spPr>
          <a:xfrm rot="16200000" flipH="1">
            <a:off x="7100896" y="3760803"/>
            <a:ext cx="253449" cy="1506361"/>
          </a:xfrm>
          <a:prstGeom prst="bentConnector2">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31" idx="3"/>
            <a:endCxn id="36" idx="1"/>
          </p:cNvCxnSpPr>
          <p:nvPr/>
        </p:nvCxnSpPr>
        <p:spPr>
          <a:xfrm>
            <a:off x="5191431" y="6010734"/>
            <a:ext cx="3952570" cy="46905"/>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2844970906"/>
      </p:ext>
    </p:extLst>
  </p:cSld>
  <p:clrMapOvr>
    <a:masterClrMapping/>
  </p:clrMapOvr>
  <mc:AlternateContent xmlns:mc="http://schemas.openxmlformats.org/markup-compatibility/2006" xmlns:p14="http://schemas.microsoft.com/office/powerpoint/2010/main">
    <mc:Choice Requires="p14">
      <p:transition spd="slow" p14:dur="2000" advTm="50982"/>
    </mc:Choice>
    <mc:Fallback xmlns="">
      <p:transition spd="slow" advTm="509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par>
                          <p:cTn id="11" fill="hold">
                            <p:stCondLst>
                              <p:cond delay="0"/>
                            </p:stCondLst>
                            <p:childTnLst>
                              <p:par>
                                <p:cTn id="12" presetID="22" presetClass="entr" presetSubtype="8" fill="hold" nodeType="afterEffect">
                                  <p:stCondLst>
                                    <p:cond delay="0"/>
                                  </p:stCondLst>
                                  <p:childTnLst>
                                    <p:set>
                                      <p:cBhvr>
                                        <p:cTn id="13" dur="1" fill="hold">
                                          <p:stCondLst>
                                            <p:cond delay="0"/>
                                          </p:stCondLst>
                                        </p:cTn>
                                        <p:tgtEl>
                                          <p:spTgt spid="69"/>
                                        </p:tgtEl>
                                        <p:attrNameLst>
                                          <p:attrName>style.visibility</p:attrName>
                                        </p:attrNameLst>
                                      </p:cBhvr>
                                      <p:to>
                                        <p:strVal val="visible"/>
                                      </p:to>
                                    </p:set>
                                    <p:animEffect transition="in" filter="wipe(left)">
                                      <p:cBhvr>
                                        <p:cTn id="14" dur="500"/>
                                        <p:tgtEl>
                                          <p:spTgt spid="69"/>
                                        </p:tgtEl>
                                      </p:cBhvr>
                                    </p:animEffec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30"/>
                                        </p:tgtEl>
                                        <p:attrNameLst>
                                          <p:attrName>style.visibility</p:attrName>
                                        </p:attrNameLst>
                                      </p:cBhvr>
                                      <p:to>
                                        <p:strVal val="visible"/>
                                      </p:to>
                                    </p:set>
                                  </p:childTnLst>
                                </p:cTn>
                              </p:par>
                            </p:childTnLst>
                          </p:cTn>
                        </p:par>
                        <p:par>
                          <p:cTn id="34" fill="hold">
                            <p:stCondLst>
                              <p:cond delay="0"/>
                            </p:stCondLst>
                            <p:childTnLst>
                              <p:par>
                                <p:cTn id="35" presetID="22" presetClass="entr" presetSubtype="8" fill="hold"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wipe(left)">
                                      <p:cBhvr>
                                        <p:cTn id="37" dur="500"/>
                                        <p:tgtEl>
                                          <p:spTgt spid="57"/>
                                        </p:tgtEl>
                                      </p:cBhvr>
                                    </p:animEffect>
                                  </p:childTnLst>
                                </p:cTn>
                              </p:par>
                            </p:childTnLst>
                          </p:cTn>
                        </p:par>
                        <p:par>
                          <p:cTn id="38" fill="hold">
                            <p:stCondLst>
                              <p:cond delay="500"/>
                            </p:stCondLst>
                            <p:childTnLst>
                              <p:par>
                                <p:cTn id="39" presetID="1" presetClass="entr" presetSubtype="0" fill="hold" grpId="0" nodeType="after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childTnLst>
                          </p:cTn>
                        </p:par>
                        <p:par>
                          <p:cTn id="53" fill="hold">
                            <p:stCondLst>
                              <p:cond delay="0"/>
                            </p:stCondLst>
                            <p:childTnLst>
                              <p:par>
                                <p:cTn id="54" presetID="1" presetClass="entr" presetSubtype="0" fill="hold" grpId="0" nodeType="afterEffect">
                                  <p:stCondLst>
                                    <p:cond delay="0"/>
                                  </p:stCondLst>
                                  <p:childTnLst>
                                    <p:set>
                                      <p:cBhvr>
                                        <p:cTn id="55" dur="1" fill="hold">
                                          <p:stCondLst>
                                            <p:cond delay="0"/>
                                          </p:stCondLst>
                                        </p:cTn>
                                        <p:tgtEl>
                                          <p:spTgt spid="31"/>
                                        </p:tgtEl>
                                        <p:attrNameLst>
                                          <p:attrName>style.visibility</p:attrName>
                                        </p:attrNameLst>
                                      </p:cBhvr>
                                      <p:to>
                                        <p:strVal val="visible"/>
                                      </p:to>
                                    </p:set>
                                  </p:childTnLst>
                                </p:cTn>
                              </p:par>
                            </p:childTnLst>
                          </p:cTn>
                        </p:par>
                        <p:par>
                          <p:cTn id="56" fill="hold">
                            <p:stCondLst>
                              <p:cond delay="0"/>
                            </p:stCondLst>
                            <p:childTnLst>
                              <p:par>
                                <p:cTn id="57" presetID="22" presetClass="entr" presetSubtype="8" fill="hold" nodeType="afterEffect">
                                  <p:stCondLst>
                                    <p:cond delay="0"/>
                                  </p:stCondLst>
                                  <p:childTnLst>
                                    <p:set>
                                      <p:cBhvr>
                                        <p:cTn id="58" dur="1" fill="hold">
                                          <p:stCondLst>
                                            <p:cond delay="0"/>
                                          </p:stCondLst>
                                        </p:cTn>
                                        <p:tgtEl>
                                          <p:spTgt spid="108"/>
                                        </p:tgtEl>
                                        <p:attrNameLst>
                                          <p:attrName>style.visibility</p:attrName>
                                        </p:attrNameLst>
                                      </p:cBhvr>
                                      <p:to>
                                        <p:strVal val="visible"/>
                                      </p:to>
                                    </p:set>
                                    <p:animEffect transition="in" filter="wipe(left)">
                                      <p:cBhvr>
                                        <p:cTn id="59" dur="500"/>
                                        <p:tgtEl>
                                          <p:spTgt spid="108"/>
                                        </p:tgtEl>
                                      </p:cBhvr>
                                    </p:animEffect>
                                  </p:childTnLst>
                                </p:cTn>
                              </p:par>
                            </p:childTnLst>
                          </p:cTn>
                        </p:par>
                        <p:par>
                          <p:cTn id="60" fill="hold">
                            <p:stCondLst>
                              <p:cond delay="500"/>
                            </p:stCondLst>
                            <p:childTnLst>
                              <p:par>
                                <p:cTn id="61" presetID="22" presetClass="entr" presetSubtype="8" fill="hold" grpId="0" nodeType="after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wipe(left)">
                                      <p:cBhvr>
                                        <p:cTn id="63" dur="500"/>
                                        <p:tgtEl>
                                          <p:spTgt spid="36"/>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53"/>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92"/>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90"/>
                                        </p:tgtEl>
                                        <p:attrNameLst>
                                          <p:attrName>style.visibility</p:attrName>
                                        </p:attrNameLst>
                                      </p:cBhvr>
                                      <p:to>
                                        <p:strVal val="visible"/>
                                      </p:to>
                                    </p:set>
                                  </p:childTnLst>
                                </p:cTn>
                              </p:par>
                            </p:childTnLst>
                          </p:cTn>
                        </p:par>
                        <p:par>
                          <p:cTn id="76" fill="hold">
                            <p:stCondLst>
                              <p:cond delay="0"/>
                            </p:stCondLst>
                            <p:childTnLst>
                              <p:par>
                                <p:cTn id="77" presetID="1" presetClass="entr" presetSubtype="0" fill="hold" nodeType="afterEffect">
                                  <p:stCondLst>
                                    <p:cond delay="0"/>
                                  </p:stCondLst>
                                  <p:childTnLst>
                                    <p:set>
                                      <p:cBhvr>
                                        <p:cTn id="78" dur="1" fill="hold">
                                          <p:stCondLst>
                                            <p:cond delay="0"/>
                                          </p:stCondLst>
                                        </p:cTn>
                                        <p:tgtEl>
                                          <p:spTgt spid="93"/>
                                        </p:tgtEl>
                                        <p:attrNameLst>
                                          <p:attrName>style.visibility</p:attrName>
                                        </p:attrNameLst>
                                      </p:cBhvr>
                                      <p:to>
                                        <p:strVal val="visible"/>
                                      </p:to>
                                    </p:set>
                                  </p:childTnLst>
                                </p:cTn>
                              </p:par>
                            </p:childTnLst>
                          </p:cTn>
                        </p:par>
                        <p:par>
                          <p:cTn id="79" fill="hold">
                            <p:stCondLst>
                              <p:cond delay="0"/>
                            </p:stCondLst>
                            <p:childTnLst>
                              <p:par>
                                <p:cTn id="80" presetID="1" presetClass="entr" presetSubtype="0" fill="hold" grpId="0" nodeType="afterEffect">
                                  <p:stCondLst>
                                    <p:cond delay="0"/>
                                  </p:stCondLst>
                                  <p:childTnLst>
                                    <p:set>
                                      <p:cBhvr>
                                        <p:cTn id="81" dur="1" fill="hold">
                                          <p:stCondLst>
                                            <p:cond delay="0"/>
                                          </p:stCondLst>
                                        </p:cTn>
                                        <p:tgtEl>
                                          <p:spTgt spid="91"/>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6" fill="hold" display="0">
                  <p:stCondLst>
                    <p:cond delay="indefinite"/>
                  </p:stCondLst>
                  <p:endCondLst>
                    <p:cond evt="onStopAudio" delay="0">
                      <p:tgtEl>
                        <p:sldTgt/>
                      </p:tgtEl>
                    </p:cond>
                  </p:endCondLst>
                </p:cTn>
                <p:tgtEl>
                  <p:spTgt spid="2"/>
                </p:tgtEl>
              </p:cMediaNode>
            </p:audio>
          </p:childTnLst>
        </p:cTn>
      </p:par>
    </p:tnLst>
    <p:bldLst>
      <p:bldP spid="23" grpId="0"/>
      <p:bldP spid="25" grpId="0" animBg="1"/>
      <p:bldP spid="26" grpId="0" animBg="1"/>
      <p:bldP spid="27" grpId="0" animBg="1"/>
      <p:bldP spid="28" grpId="0" animBg="1"/>
      <p:bldP spid="29" grpId="0"/>
      <p:bldP spid="30" grpId="0" animBg="1"/>
      <p:bldP spid="31" grpId="0" animBg="1"/>
      <p:bldP spid="35" grpId="0" animBg="1"/>
      <p:bldP spid="36" grpId="0" animBg="1"/>
      <p:bldP spid="90" grpId="0" animBg="1"/>
      <p:bldP spid="91" grpId="0" animBg="1"/>
      <p:bldP spid="9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lowchart: Internal Storage 23"/>
          <p:cNvSpPr/>
          <p:nvPr/>
        </p:nvSpPr>
        <p:spPr>
          <a:xfrm>
            <a:off x="786580" y="757085"/>
            <a:ext cx="1641987" cy="924232"/>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Request  for evaluation</a:t>
            </a:r>
            <a:endParaRPr lang="en-US" dirty="0"/>
          </a:p>
        </p:txBody>
      </p:sp>
      <p:sp>
        <p:nvSpPr>
          <p:cNvPr id="25" name="Flowchart: Document 24"/>
          <p:cNvSpPr/>
          <p:nvPr/>
        </p:nvSpPr>
        <p:spPr>
          <a:xfrm>
            <a:off x="9144001" y="571028"/>
            <a:ext cx="1966451" cy="1296348"/>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on</a:t>
            </a:r>
          </a:p>
          <a:p>
            <a:pPr algn="ctr"/>
            <a:r>
              <a:rPr lang="en-US" dirty="0"/>
              <a:t>p</a:t>
            </a:r>
            <a:r>
              <a:rPr lang="en-US" dirty="0" smtClean="0"/>
              <a:t>rovenance and data citations</a:t>
            </a:r>
            <a:endParaRPr lang="en-US" dirty="0"/>
          </a:p>
        </p:txBody>
      </p:sp>
      <p:sp>
        <p:nvSpPr>
          <p:cNvPr id="35" name="Flowchart: Document 34"/>
          <p:cNvSpPr/>
          <p:nvPr/>
        </p:nvSpPr>
        <p:spPr>
          <a:xfrm>
            <a:off x="9144001" y="2142887"/>
            <a:ext cx="1966451" cy="1296348"/>
          </a:xfrm>
          <a:prstGeom prst="flowChartDocumen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on</a:t>
            </a:r>
          </a:p>
          <a:p>
            <a:pPr algn="ctr"/>
            <a:r>
              <a:rPr lang="en-US" dirty="0" smtClean="0"/>
              <a:t>computational reproducibility</a:t>
            </a:r>
            <a:endParaRPr lang="en-US" dirty="0"/>
          </a:p>
        </p:txBody>
      </p:sp>
      <p:sp>
        <p:nvSpPr>
          <p:cNvPr id="36" name="Flowchart: Document 35"/>
          <p:cNvSpPr/>
          <p:nvPr/>
        </p:nvSpPr>
        <p:spPr>
          <a:xfrm>
            <a:off x="9144001" y="5521437"/>
            <a:ext cx="1966451" cy="1072403"/>
          </a:xfrm>
          <a:prstGeom prst="flowChartDocumen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on</a:t>
            </a:r>
          </a:p>
          <a:p>
            <a:pPr algn="ctr"/>
            <a:r>
              <a:rPr lang="en-US" dirty="0" smtClean="0"/>
              <a:t>potential reproducibility</a:t>
            </a:r>
            <a:endParaRPr lang="en-US" dirty="0"/>
          </a:p>
        </p:txBody>
      </p:sp>
      <p:cxnSp>
        <p:nvCxnSpPr>
          <p:cNvPr id="39" name="Straight Arrow Connector 38"/>
          <p:cNvCxnSpPr>
            <a:stCxn id="24" idx="3"/>
          </p:cNvCxnSpPr>
          <p:nvPr/>
        </p:nvCxnSpPr>
        <p:spPr>
          <a:xfrm flipV="1">
            <a:off x="2428567" y="1209040"/>
            <a:ext cx="793486" cy="1016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Process 1"/>
          <p:cNvSpPr/>
          <p:nvPr/>
        </p:nvSpPr>
        <p:spPr>
          <a:xfrm>
            <a:off x="3222053" y="571028"/>
            <a:ext cx="5130800" cy="3799840"/>
          </a:xfrm>
          <a:prstGeom prst="flowChartProcess">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3840480" y="856460"/>
            <a:ext cx="3893946" cy="3223098"/>
          </a:xfrm>
          <a:prstGeom prst="rect">
            <a:avLst/>
          </a:prstGeom>
        </p:spPr>
      </p:pic>
      <p:cxnSp>
        <p:nvCxnSpPr>
          <p:cNvPr id="59" name="Straight Arrow Connector 58"/>
          <p:cNvCxnSpPr/>
          <p:nvPr/>
        </p:nvCxnSpPr>
        <p:spPr>
          <a:xfrm>
            <a:off x="8432800" y="1209040"/>
            <a:ext cx="711201" cy="10162"/>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8432800" y="2668299"/>
            <a:ext cx="711201" cy="10162"/>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8392826" y="4033043"/>
            <a:ext cx="711201" cy="10162"/>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763409162"/>
      </p:ext>
    </p:extLst>
  </p:cSld>
  <p:clrMapOvr>
    <a:masterClrMapping/>
  </p:clrMapOvr>
  <mc:AlternateContent xmlns:mc="http://schemas.openxmlformats.org/markup-compatibility/2006" xmlns:p14="http://schemas.microsoft.com/office/powerpoint/2010/main">
    <mc:Choice Requires="p14">
      <p:transition spd="slow" p14:dur="2000" advTm="2356"/>
    </mc:Choice>
    <mc:Fallback xmlns="">
      <p:transition spd="slow" advTm="23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par>
                          <p:cTn id="7" fill="hold">
                            <p:stCondLst>
                              <p:cond delay="0"/>
                            </p:stCondLst>
                            <p:childTnLst>
                              <p:par>
                                <p:cTn id="8" presetID="64" presetClass="path" presetSubtype="0" accel="50000" decel="50000" fill="hold" grpId="0" nodeType="afterEffect">
                                  <p:stCondLst>
                                    <p:cond delay="0"/>
                                  </p:stCondLst>
                                  <p:childTnLst>
                                    <p:animMotion origin="layout" path="M 0 0 L 0 -0.25 E" pathEditMode="relative" ptsTypes="">
                                      <p:cBhvr>
                                        <p:cTn id="9" dur="2000" fill="hold"/>
                                        <p:tgtEl>
                                          <p:spTgt spid="36"/>
                                        </p:tgtEl>
                                        <p:attrNameLst>
                                          <p:attrName>ppt_x</p:attrName>
                                          <p:attrName>ppt_y</p:attrName>
                                        </p:attrNameLst>
                                      </p:cBhvr>
                                    </p:animMotion>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4"/>
                </p:tgtEl>
              </p:cMediaNode>
            </p:audio>
          </p:childTnLst>
        </p:cTn>
      </p:par>
    </p:tnLst>
    <p:bldLst>
      <p:bldP spid="3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lowchart: Document 31"/>
          <p:cNvSpPr/>
          <p:nvPr/>
        </p:nvSpPr>
        <p:spPr>
          <a:xfrm>
            <a:off x="9143997" y="4341348"/>
            <a:ext cx="1966451" cy="1552125"/>
          </a:xfrm>
          <a:prstGeom prst="flowChart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r>
              <a:rPr lang="en-US" dirty="0" smtClean="0">
                <a:solidFill>
                  <a:schemeClr val="tx1"/>
                </a:solidFill>
              </a:rPr>
              <a:t>Summary indicator of reproducibility</a:t>
            </a:r>
            <a:endParaRPr lang="en-US" dirty="0">
              <a:solidFill>
                <a:schemeClr val="tx1"/>
              </a:solidFill>
            </a:endParaRPr>
          </a:p>
        </p:txBody>
      </p:sp>
      <p:sp>
        <p:nvSpPr>
          <p:cNvPr id="24" name="Flowchart: Internal Storage 23"/>
          <p:cNvSpPr/>
          <p:nvPr/>
        </p:nvSpPr>
        <p:spPr>
          <a:xfrm>
            <a:off x="786580" y="757085"/>
            <a:ext cx="1641987" cy="924232"/>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Request  for evaluation</a:t>
            </a:r>
            <a:endParaRPr lang="en-US" dirty="0"/>
          </a:p>
        </p:txBody>
      </p:sp>
      <p:sp>
        <p:nvSpPr>
          <p:cNvPr id="36" name="Flowchart: Document 35"/>
          <p:cNvSpPr/>
          <p:nvPr/>
        </p:nvSpPr>
        <p:spPr>
          <a:xfrm>
            <a:off x="9144000" y="3116184"/>
            <a:ext cx="1966451" cy="1547576"/>
          </a:xfrm>
          <a:prstGeom prst="flowChartDocumen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endParaRPr lang="en-US" dirty="0"/>
          </a:p>
          <a:p>
            <a:pPr algn="ctr"/>
            <a:r>
              <a:rPr lang="en-US" dirty="0" smtClean="0"/>
              <a:t>Report on</a:t>
            </a:r>
          </a:p>
          <a:p>
            <a:pPr algn="ctr"/>
            <a:r>
              <a:rPr lang="en-US" dirty="0" smtClean="0"/>
              <a:t>potential reproducibility</a:t>
            </a:r>
            <a:endParaRPr lang="en-US" dirty="0"/>
          </a:p>
        </p:txBody>
      </p:sp>
      <p:cxnSp>
        <p:nvCxnSpPr>
          <p:cNvPr id="39" name="Straight Arrow Connector 38"/>
          <p:cNvCxnSpPr>
            <a:stCxn id="24" idx="3"/>
          </p:cNvCxnSpPr>
          <p:nvPr/>
        </p:nvCxnSpPr>
        <p:spPr>
          <a:xfrm flipV="1">
            <a:off x="2428567" y="1209040"/>
            <a:ext cx="793486" cy="1016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Process 1"/>
          <p:cNvSpPr/>
          <p:nvPr/>
        </p:nvSpPr>
        <p:spPr>
          <a:xfrm>
            <a:off x="3222053" y="571028"/>
            <a:ext cx="5130800" cy="3799840"/>
          </a:xfrm>
          <a:prstGeom prst="flowChartProcess">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3840480" y="856460"/>
            <a:ext cx="3893946" cy="3223098"/>
          </a:xfrm>
          <a:prstGeom prst="rect">
            <a:avLst/>
          </a:prstGeom>
        </p:spPr>
      </p:pic>
      <p:cxnSp>
        <p:nvCxnSpPr>
          <p:cNvPr id="59" name="Straight Arrow Connector 58"/>
          <p:cNvCxnSpPr/>
          <p:nvPr/>
        </p:nvCxnSpPr>
        <p:spPr>
          <a:xfrm>
            <a:off x="8432800" y="1209040"/>
            <a:ext cx="711201" cy="10162"/>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8432800" y="2668299"/>
            <a:ext cx="711201" cy="10162"/>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8432800" y="3715588"/>
            <a:ext cx="711201" cy="10162"/>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5" name="Flowchart: Document 34"/>
          <p:cNvSpPr/>
          <p:nvPr/>
        </p:nvSpPr>
        <p:spPr>
          <a:xfrm>
            <a:off x="9143998" y="2256329"/>
            <a:ext cx="1966451" cy="1309832"/>
          </a:xfrm>
          <a:prstGeom prst="flowChartDocumen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r>
              <a:rPr lang="en-US" dirty="0" smtClean="0"/>
              <a:t>Report on</a:t>
            </a:r>
          </a:p>
          <a:p>
            <a:pPr algn="ctr"/>
            <a:r>
              <a:rPr lang="en-US" dirty="0" smtClean="0"/>
              <a:t>computational reproducibility</a:t>
            </a:r>
            <a:endParaRPr lang="en-US" dirty="0"/>
          </a:p>
        </p:txBody>
      </p:sp>
      <p:sp>
        <p:nvSpPr>
          <p:cNvPr id="25" name="Flowchart: Document 24"/>
          <p:cNvSpPr/>
          <p:nvPr/>
        </p:nvSpPr>
        <p:spPr>
          <a:xfrm>
            <a:off x="9143998" y="1297238"/>
            <a:ext cx="1966451" cy="1221634"/>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on</a:t>
            </a:r>
          </a:p>
          <a:p>
            <a:pPr algn="ctr"/>
            <a:r>
              <a:rPr lang="en-US" dirty="0"/>
              <a:t>p</a:t>
            </a:r>
            <a:r>
              <a:rPr lang="en-US" dirty="0" smtClean="0"/>
              <a:t>rovenance and data citations</a:t>
            </a:r>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322599377"/>
      </p:ext>
    </p:extLst>
  </p:cSld>
  <p:clrMapOvr>
    <a:masterClrMapping/>
  </p:clrMapOvr>
  <mc:AlternateContent xmlns:mc="http://schemas.openxmlformats.org/markup-compatibility/2006" xmlns:p14="http://schemas.microsoft.com/office/powerpoint/2010/main">
    <mc:Choice Requires="p14">
      <p:transition spd="med" p14:dur="700" advTm="24812">
        <p:fade/>
      </p:transition>
    </mc:Choice>
    <mc:Fallback xmlns="">
      <p:transition spd="med" advTm="2481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5.6|6.9"/>
</p:tagLst>
</file>

<file path=ppt/tags/tag2.xml><?xml version="1.0" encoding="utf-8"?>
<p:tagLst xmlns:a="http://schemas.openxmlformats.org/drawingml/2006/main" xmlns:r="http://schemas.openxmlformats.org/officeDocument/2006/relationships" xmlns:p="http://schemas.openxmlformats.org/presentationml/2006/main">
  <p:tag name="TIMING" val="|3.3|12|1.7|8.1|9.2|5.6|0.6|1|7.3"/>
</p:tagLst>
</file>

<file path=ppt/tags/tag3.xml><?xml version="1.0" encoding="utf-8"?>
<p:tagLst xmlns:a="http://schemas.openxmlformats.org/drawingml/2006/main" xmlns:r="http://schemas.openxmlformats.org/officeDocument/2006/relationships" xmlns:p="http://schemas.openxmlformats.org/presentationml/2006/main">
  <p:tag name="TIMING" val="|7.2"/>
</p:tagLst>
</file>

<file path=ppt/tags/tag4.xml><?xml version="1.0" encoding="utf-8"?>
<p:tagLst xmlns:a="http://schemas.openxmlformats.org/drawingml/2006/main" xmlns:r="http://schemas.openxmlformats.org/officeDocument/2006/relationships" xmlns:p="http://schemas.openxmlformats.org/presentationml/2006/main">
  <p:tag name="TIMING" val="|0.8|18.8|33.7"/>
</p:tagLst>
</file>

<file path=ppt/tags/tag5.xml><?xml version="1.0" encoding="utf-8"?>
<p:tagLst xmlns:a="http://schemas.openxmlformats.org/drawingml/2006/main" xmlns:r="http://schemas.openxmlformats.org/officeDocument/2006/relationships" xmlns:p="http://schemas.openxmlformats.org/presentationml/2006/main">
  <p:tag name="TIMING" val="|76.4"/>
</p:tagLst>
</file>

<file path=ppt/tags/tag6.xml><?xml version="1.0" encoding="utf-8"?>
<p:tagLst xmlns:a="http://schemas.openxmlformats.org/drawingml/2006/main" xmlns:r="http://schemas.openxmlformats.org/officeDocument/2006/relationships" xmlns:p="http://schemas.openxmlformats.org/presentationml/2006/main">
  <p:tag name="TIMING" val="|2.6"/>
</p:tagLst>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805</TotalTime>
  <Words>1096</Words>
  <Application>Microsoft Office PowerPoint</Application>
  <PresentationFormat>Widescreen</PresentationFormat>
  <Paragraphs>229</Paragraphs>
  <Slides>22</Slides>
  <Notes>4</Notes>
  <HiddenSlides>5</HiddenSlides>
  <MMClips>16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Calibri Light</vt:lpstr>
      <vt:lpstr>Montserrat</vt:lpstr>
      <vt:lpstr>Roboto</vt:lpstr>
      <vt:lpstr>Office Theme</vt:lpstr>
      <vt:lpstr>Assessing Reproducibility when the Data is Confidential</vt:lpstr>
      <vt:lpstr>PowerPoint Presentation</vt:lpstr>
      <vt:lpstr>PowerPoint Presentation</vt:lpstr>
      <vt:lpstr>PowerPoint Presentation</vt:lpstr>
      <vt:lpstr>AEA Data &amp; Code Availability Policy (2019)</vt:lpstr>
      <vt:lpstr>Current efforts at the AEA</vt:lpstr>
      <vt:lpstr>PowerPoint Presentation</vt:lpstr>
      <vt:lpstr>PowerPoint Presentation</vt:lpstr>
      <vt:lpstr>PowerPoint Presentation</vt:lpstr>
      <vt:lpstr>What is the reproducibility check?</vt:lpstr>
      <vt:lpstr>What is the reproducibility check?</vt:lpstr>
      <vt:lpstr>What is the reproducibility check?</vt:lpstr>
      <vt:lpstr>What is the reproducibility check?</vt:lpstr>
      <vt:lpstr>What is the reproducibility check?</vt:lpstr>
      <vt:lpstr>What is the reproducibility check?</vt:lpstr>
      <vt:lpstr>What is the reproducibility check?</vt:lpstr>
      <vt:lpstr>Who do we contact when we cannot access the data ourselves?</vt:lpstr>
      <vt:lpstr>Who are the 3rd parties?</vt:lpstr>
      <vt:lpstr>How to prepare the replication package</vt:lpstr>
      <vt:lpstr>PowerPoint Presentation</vt:lpstr>
      <vt:lpstr>Social science “guild”</vt:lpstr>
      <vt:lpstr>Some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Increased Transparency, and Reproducibility in Economics</dc:title>
  <dc:creator>Lars Vilhuber</dc:creator>
  <cp:lastModifiedBy>Lars Vilhuber</cp:lastModifiedBy>
  <cp:revision>56</cp:revision>
  <cp:lastPrinted>2020-11-09T16:53:53Z</cp:lastPrinted>
  <dcterms:created xsi:type="dcterms:W3CDTF">2020-03-31T02:20:35Z</dcterms:created>
  <dcterms:modified xsi:type="dcterms:W3CDTF">2020-11-09T17:57:26Z</dcterms:modified>
</cp:coreProperties>
</file>